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71" r:id="rId4"/>
    <p:sldId id="257" r:id="rId5"/>
    <p:sldId id="258" r:id="rId6"/>
    <p:sldId id="259" r:id="rId7"/>
    <p:sldId id="260" r:id="rId8"/>
    <p:sldId id="263" r:id="rId9"/>
    <p:sldId id="265" r:id="rId10"/>
    <p:sldId id="266" r:id="rId11"/>
    <p:sldId id="267" r:id="rId12"/>
    <p:sldId id="275" r:id="rId13"/>
    <p:sldId id="274" r:id="rId14"/>
    <p:sldId id="272" r:id="rId15"/>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7F5"/>
    <a:srgbClr val="4F8FF7"/>
    <a:srgbClr val="479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9A51-0EE4-4EC7-9BB8-56EA0E26EB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989262-7056-4587-86A8-A441E21A5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5B390E-162E-49C3-B29C-58E24A367FA1}"/>
              </a:ext>
            </a:extLst>
          </p:cNvPr>
          <p:cNvSpPr>
            <a:spLocks noGrp="1"/>
          </p:cNvSpPr>
          <p:nvPr>
            <p:ph type="dt" sz="half" idx="10"/>
          </p:nvPr>
        </p:nvSpPr>
        <p:spPr/>
        <p:txBody>
          <a:bodyPr/>
          <a:lstStyle/>
          <a:p>
            <a:fld id="{B1707D26-6A1C-4B94-B907-0F9C092D6DE8}" type="datetimeFigureOut">
              <a:rPr lang="en-GB" smtClean="0"/>
              <a:t>18/12/2020</a:t>
            </a:fld>
            <a:endParaRPr lang="en-GB"/>
          </a:p>
        </p:txBody>
      </p:sp>
      <p:sp>
        <p:nvSpPr>
          <p:cNvPr id="5" name="Footer Placeholder 4">
            <a:extLst>
              <a:ext uri="{FF2B5EF4-FFF2-40B4-BE49-F238E27FC236}">
                <a16:creationId xmlns:a16="http://schemas.microsoft.com/office/drawing/2014/main" id="{0FE6FCC1-74C8-481C-BE5C-9BA80D679E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83BB12-34F8-482C-BE96-741C4D5A5123}"/>
              </a:ext>
            </a:extLst>
          </p:cNvPr>
          <p:cNvSpPr>
            <a:spLocks noGrp="1"/>
          </p:cNvSpPr>
          <p:nvPr>
            <p:ph type="sldNum" sz="quarter" idx="12"/>
          </p:nvPr>
        </p:nvSpPr>
        <p:spPr/>
        <p:txBody>
          <a:bodyPr/>
          <a:lstStyle/>
          <a:p>
            <a:fld id="{2F73634D-29E2-473D-B08E-7A0F5E665B02}" type="slidenum">
              <a:rPr lang="en-GB" smtClean="0"/>
              <a:t>‹#›</a:t>
            </a:fld>
            <a:endParaRPr lang="en-GB"/>
          </a:p>
        </p:txBody>
      </p:sp>
    </p:spTree>
    <p:extLst>
      <p:ext uri="{BB962C8B-B14F-4D97-AF65-F5344CB8AC3E}">
        <p14:creationId xmlns:p14="http://schemas.microsoft.com/office/powerpoint/2010/main" val="418044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CED7-E962-4CE5-AE32-BC442C9A25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13714C-95ED-40CE-868B-F97BE725A1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66963-F308-4FAA-96C0-D6E19762BC0D}"/>
              </a:ext>
            </a:extLst>
          </p:cNvPr>
          <p:cNvSpPr>
            <a:spLocks noGrp="1"/>
          </p:cNvSpPr>
          <p:nvPr>
            <p:ph type="dt" sz="half" idx="10"/>
          </p:nvPr>
        </p:nvSpPr>
        <p:spPr/>
        <p:txBody>
          <a:bodyPr/>
          <a:lstStyle/>
          <a:p>
            <a:fld id="{B1707D26-6A1C-4B94-B907-0F9C092D6DE8}" type="datetimeFigureOut">
              <a:rPr lang="en-GB" smtClean="0"/>
              <a:t>18/12/2020</a:t>
            </a:fld>
            <a:endParaRPr lang="en-GB"/>
          </a:p>
        </p:txBody>
      </p:sp>
      <p:sp>
        <p:nvSpPr>
          <p:cNvPr id="5" name="Footer Placeholder 4">
            <a:extLst>
              <a:ext uri="{FF2B5EF4-FFF2-40B4-BE49-F238E27FC236}">
                <a16:creationId xmlns:a16="http://schemas.microsoft.com/office/drawing/2014/main" id="{780793FE-487D-455A-8296-D1B7F45ED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365499-AD9A-479E-921A-BCCF9B26FA0D}"/>
              </a:ext>
            </a:extLst>
          </p:cNvPr>
          <p:cNvSpPr>
            <a:spLocks noGrp="1"/>
          </p:cNvSpPr>
          <p:nvPr>
            <p:ph type="sldNum" sz="quarter" idx="12"/>
          </p:nvPr>
        </p:nvSpPr>
        <p:spPr/>
        <p:txBody>
          <a:bodyPr/>
          <a:lstStyle/>
          <a:p>
            <a:fld id="{2F73634D-29E2-473D-B08E-7A0F5E665B02}" type="slidenum">
              <a:rPr lang="en-GB" smtClean="0"/>
              <a:t>‹#›</a:t>
            </a:fld>
            <a:endParaRPr lang="en-GB"/>
          </a:p>
        </p:txBody>
      </p:sp>
    </p:spTree>
    <p:extLst>
      <p:ext uri="{BB962C8B-B14F-4D97-AF65-F5344CB8AC3E}">
        <p14:creationId xmlns:p14="http://schemas.microsoft.com/office/powerpoint/2010/main" val="159386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29DF0-70B8-4DF1-8F3F-3AE74D6D29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63CB55-8139-4EE5-81F6-DDCAFFC598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8109BD-A06A-4F42-A611-D2238BFA91EA}"/>
              </a:ext>
            </a:extLst>
          </p:cNvPr>
          <p:cNvSpPr>
            <a:spLocks noGrp="1"/>
          </p:cNvSpPr>
          <p:nvPr>
            <p:ph type="dt" sz="half" idx="10"/>
          </p:nvPr>
        </p:nvSpPr>
        <p:spPr/>
        <p:txBody>
          <a:bodyPr/>
          <a:lstStyle/>
          <a:p>
            <a:fld id="{B1707D26-6A1C-4B94-B907-0F9C092D6DE8}" type="datetimeFigureOut">
              <a:rPr lang="en-GB" smtClean="0"/>
              <a:t>18/12/2020</a:t>
            </a:fld>
            <a:endParaRPr lang="en-GB"/>
          </a:p>
        </p:txBody>
      </p:sp>
      <p:sp>
        <p:nvSpPr>
          <p:cNvPr id="5" name="Footer Placeholder 4">
            <a:extLst>
              <a:ext uri="{FF2B5EF4-FFF2-40B4-BE49-F238E27FC236}">
                <a16:creationId xmlns:a16="http://schemas.microsoft.com/office/drawing/2014/main" id="{572A0ECE-F3B4-4946-BD8E-D02B06C7E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79A737-D22D-4B4F-B19F-9B9F2E9FEF4C}"/>
              </a:ext>
            </a:extLst>
          </p:cNvPr>
          <p:cNvSpPr>
            <a:spLocks noGrp="1"/>
          </p:cNvSpPr>
          <p:nvPr>
            <p:ph type="sldNum" sz="quarter" idx="12"/>
          </p:nvPr>
        </p:nvSpPr>
        <p:spPr/>
        <p:txBody>
          <a:bodyPr/>
          <a:lstStyle/>
          <a:p>
            <a:fld id="{2F73634D-29E2-473D-B08E-7A0F5E665B02}" type="slidenum">
              <a:rPr lang="en-GB" smtClean="0"/>
              <a:t>‹#›</a:t>
            </a:fld>
            <a:endParaRPr lang="en-GB"/>
          </a:p>
        </p:txBody>
      </p:sp>
    </p:spTree>
    <p:extLst>
      <p:ext uri="{BB962C8B-B14F-4D97-AF65-F5344CB8AC3E}">
        <p14:creationId xmlns:p14="http://schemas.microsoft.com/office/powerpoint/2010/main" val="393176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4A30-6D1F-4EDE-ABFB-1B035FF2E5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9EE93E-C497-4BA3-8515-A3CAA710CB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BAB048-9FC4-4522-ACC3-454F1BC71F03}"/>
              </a:ext>
            </a:extLst>
          </p:cNvPr>
          <p:cNvSpPr>
            <a:spLocks noGrp="1"/>
          </p:cNvSpPr>
          <p:nvPr>
            <p:ph type="dt" sz="half" idx="10"/>
          </p:nvPr>
        </p:nvSpPr>
        <p:spPr/>
        <p:txBody>
          <a:bodyPr/>
          <a:lstStyle/>
          <a:p>
            <a:fld id="{B1707D26-6A1C-4B94-B907-0F9C092D6DE8}" type="datetimeFigureOut">
              <a:rPr lang="en-GB" smtClean="0"/>
              <a:t>18/12/2020</a:t>
            </a:fld>
            <a:endParaRPr lang="en-GB"/>
          </a:p>
        </p:txBody>
      </p:sp>
      <p:sp>
        <p:nvSpPr>
          <p:cNvPr id="5" name="Footer Placeholder 4">
            <a:extLst>
              <a:ext uri="{FF2B5EF4-FFF2-40B4-BE49-F238E27FC236}">
                <a16:creationId xmlns:a16="http://schemas.microsoft.com/office/drawing/2014/main" id="{8EE12BD0-316A-4C6B-8FE6-3F863D7847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EA98EA-105E-4037-98DD-18FB69609617}"/>
              </a:ext>
            </a:extLst>
          </p:cNvPr>
          <p:cNvSpPr>
            <a:spLocks noGrp="1"/>
          </p:cNvSpPr>
          <p:nvPr>
            <p:ph type="sldNum" sz="quarter" idx="12"/>
          </p:nvPr>
        </p:nvSpPr>
        <p:spPr/>
        <p:txBody>
          <a:bodyPr/>
          <a:lstStyle/>
          <a:p>
            <a:fld id="{2F73634D-29E2-473D-B08E-7A0F5E665B02}" type="slidenum">
              <a:rPr lang="en-GB" smtClean="0"/>
              <a:t>‹#›</a:t>
            </a:fld>
            <a:endParaRPr lang="en-GB"/>
          </a:p>
        </p:txBody>
      </p:sp>
    </p:spTree>
    <p:extLst>
      <p:ext uri="{BB962C8B-B14F-4D97-AF65-F5344CB8AC3E}">
        <p14:creationId xmlns:p14="http://schemas.microsoft.com/office/powerpoint/2010/main" val="159262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451F-79F5-4CAF-889F-79AC3CF10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D486C0-4092-40A8-BF55-028240D3DA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C4590D-CB5E-4FFA-8887-58BD7AAEEF1C}"/>
              </a:ext>
            </a:extLst>
          </p:cNvPr>
          <p:cNvSpPr>
            <a:spLocks noGrp="1"/>
          </p:cNvSpPr>
          <p:nvPr>
            <p:ph type="dt" sz="half" idx="10"/>
          </p:nvPr>
        </p:nvSpPr>
        <p:spPr/>
        <p:txBody>
          <a:bodyPr/>
          <a:lstStyle/>
          <a:p>
            <a:fld id="{B1707D26-6A1C-4B94-B907-0F9C092D6DE8}" type="datetimeFigureOut">
              <a:rPr lang="en-GB" smtClean="0"/>
              <a:t>18/12/2020</a:t>
            </a:fld>
            <a:endParaRPr lang="en-GB"/>
          </a:p>
        </p:txBody>
      </p:sp>
      <p:sp>
        <p:nvSpPr>
          <p:cNvPr id="5" name="Footer Placeholder 4">
            <a:extLst>
              <a:ext uri="{FF2B5EF4-FFF2-40B4-BE49-F238E27FC236}">
                <a16:creationId xmlns:a16="http://schemas.microsoft.com/office/drawing/2014/main" id="{03C416FB-F617-4B31-993A-482117B6B3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C0DED-5476-4864-923F-81FDC0C5CB53}"/>
              </a:ext>
            </a:extLst>
          </p:cNvPr>
          <p:cNvSpPr>
            <a:spLocks noGrp="1"/>
          </p:cNvSpPr>
          <p:nvPr>
            <p:ph type="sldNum" sz="quarter" idx="12"/>
          </p:nvPr>
        </p:nvSpPr>
        <p:spPr/>
        <p:txBody>
          <a:bodyPr/>
          <a:lstStyle/>
          <a:p>
            <a:fld id="{2F73634D-29E2-473D-B08E-7A0F5E665B02}" type="slidenum">
              <a:rPr lang="en-GB" smtClean="0"/>
              <a:t>‹#›</a:t>
            </a:fld>
            <a:endParaRPr lang="en-GB"/>
          </a:p>
        </p:txBody>
      </p:sp>
    </p:spTree>
    <p:extLst>
      <p:ext uri="{BB962C8B-B14F-4D97-AF65-F5344CB8AC3E}">
        <p14:creationId xmlns:p14="http://schemas.microsoft.com/office/powerpoint/2010/main" val="360502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664B-1AAB-4944-9E48-47F60EE8D7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4A7A83-94EA-4CDA-AB04-3A730B285F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48E019-ECC4-4E21-8656-1B13A312F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FBA2FB-76FB-4707-85C4-24CD351D736F}"/>
              </a:ext>
            </a:extLst>
          </p:cNvPr>
          <p:cNvSpPr>
            <a:spLocks noGrp="1"/>
          </p:cNvSpPr>
          <p:nvPr>
            <p:ph type="dt" sz="half" idx="10"/>
          </p:nvPr>
        </p:nvSpPr>
        <p:spPr/>
        <p:txBody>
          <a:bodyPr/>
          <a:lstStyle/>
          <a:p>
            <a:fld id="{B1707D26-6A1C-4B94-B907-0F9C092D6DE8}" type="datetimeFigureOut">
              <a:rPr lang="en-GB" smtClean="0"/>
              <a:t>18/12/2020</a:t>
            </a:fld>
            <a:endParaRPr lang="en-GB"/>
          </a:p>
        </p:txBody>
      </p:sp>
      <p:sp>
        <p:nvSpPr>
          <p:cNvPr id="6" name="Footer Placeholder 5">
            <a:extLst>
              <a:ext uri="{FF2B5EF4-FFF2-40B4-BE49-F238E27FC236}">
                <a16:creationId xmlns:a16="http://schemas.microsoft.com/office/drawing/2014/main" id="{F7B437F9-111E-4021-AE5B-724CEC3602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6E176F-7CB8-4054-A35C-3AA01465E82D}"/>
              </a:ext>
            </a:extLst>
          </p:cNvPr>
          <p:cNvSpPr>
            <a:spLocks noGrp="1"/>
          </p:cNvSpPr>
          <p:nvPr>
            <p:ph type="sldNum" sz="quarter" idx="12"/>
          </p:nvPr>
        </p:nvSpPr>
        <p:spPr/>
        <p:txBody>
          <a:bodyPr/>
          <a:lstStyle/>
          <a:p>
            <a:fld id="{2F73634D-29E2-473D-B08E-7A0F5E665B02}" type="slidenum">
              <a:rPr lang="en-GB" smtClean="0"/>
              <a:t>‹#›</a:t>
            </a:fld>
            <a:endParaRPr lang="en-GB"/>
          </a:p>
        </p:txBody>
      </p:sp>
    </p:spTree>
    <p:extLst>
      <p:ext uri="{BB962C8B-B14F-4D97-AF65-F5344CB8AC3E}">
        <p14:creationId xmlns:p14="http://schemas.microsoft.com/office/powerpoint/2010/main" val="108907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84C4-E34E-4437-835B-850FA59C9C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C5A7D2-A182-4B76-A98D-283D8B4724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FA3502-0A15-47DE-AFE2-561D3E3610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F44EE4-4321-4F3E-91A6-BE31475CB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A6F4D-3C16-4F76-B832-F5E35C87EF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2C474D-D94E-4B93-B804-AF2006801B96}"/>
              </a:ext>
            </a:extLst>
          </p:cNvPr>
          <p:cNvSpPr>
            <a:spLocks noGrp="1"/>
          </p:cNvSpPr>
          <p:nvPr>
            <p:ph type="dt" sz="half" idx="10"/>
          </p:nvPr>
        </p:nvSpPr>
        <p:spPr/>
        <p:txBody>
          <a:bodyPr/>
          <a:lstStyle/>
          <a:p>
            <a:fld id="{B1707D26-6A1C-4B94-B907-0F9C092D6DE8}" type="datetimeFigureOut">
              <a:rPr lang="en-GB" smtClean="0"/>
              <a:t>18/12/2020</a:t>
            </a:fld>
            <a:endParaRPr lang="en-GB"/>
          </a:p>
        </p:txBody>
      </p:sp>
      <p:sp>
        <p:nvSpPr>
          <p:cNvPr id="8" name="Footer Placeholder 7">
            <a:extLst>
              <a:ext uri="{FF2B5EF4-FFF2-40B4-BE49-F238E27FC236}">
                <a16:creationId xmlns:a16="http://schemas.microsoft.com/office/drawing/2014/main" id="{FC9B9648-2794-43C1-8AAA-2D30380059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44F998-072A-48B0-AC88-87F6DF30DA6B}"/>
              </a:ext>
            </a:extLst>
          </p:cNvPr>
          <p:cNvSpPr>
            <a:spLocks noGrp="1"/>
          </p:cNvSpPr>
          <p:nvPr>
            <p:ph type="sldNum" sz="quarter" idx="12"/>
          </p:nvPr>
        </p:nvSpPr>
        <p:spPr/>
        <p:txBody>
          <a:bodyPr/>
          <a:lstStyle/>
          <a:p>
            <a:fld id="{2F73634D-29E2-473D-B08E-7A0F5E665B02}" type="slidenum">
              <a:rPr lang="en-GB" smtClean="0"/>
              <a:t>‹#›</a:t>
            </a:fld>
            <a:endParaRPr lang="en-GB"/>
          </a:p>
        </p:txBody>
      </p:sp>
    </p:spTree>
    <p:extLst>
      <p:ext uri="{BB962C8B-B14F-4D97-AF65-F5344CB8AC3E}">
        <p14:creationId xmlns:p14="http://schemas.microsoft.com/office/powerpoint/2010/main" val="143655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C156A-8A0E-4373-8933-C325EDCD8E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1B5191-1E9D-47CD-B79C-1BB8D9CC3B37}"/>
              </a:ext>
            </a:extLst>
          </p:cNvPr>
          <p:cNvSpPr>
            <a:spLocks noGrp="1"/>
          </p:cNvSpPr>
          <p:nvPr>
            <p:ph type="dt" sz="half" idx="10"/>
          </p:nvPr>
        </p:nvSpPr>
        <p:spPr/>
        <p:txBody>
          <a:bodyPr/>
          <a:lstStyle/>
          <a:p>
            <a:fld id="{B1707D26-6A1C-4B94-B907-0F9C092D6DE8}" type="datetimeFigureOut">
              <a:rPr lang="en-GB" smtClean="0"/>
              <a:t>18/12/2020</a:t>
            </a:fld>
            <a:endParaRPr lang="en-GB"/>
          </a:p>
        </p:txBody>
      </p:sp>
      <p:sp>
        <p:nvSpPr>
          <p:cNvPr id="4" name="Footer Placeholder 3">
            <a:extLst>
              <a:ext uri="{FF2B5EF4-FFF2-40B4-BE49-F238E27FC236}">
                <a16:creationId xmlns:a16="http://schemas.microsoft.com/office/drawing/2014/main" id="{3E2ADCDC-1603-449C-BAE2-302ECE00D9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6D7B8F-3322-4E60-A32F-025A4FC0D4B2}"/>
              </a:ext>
            </a:extLst>
          </p:cNvPr>
          <p:cNvSpPr>
            <a:spLocks noGrp="1"/>
          </p:cNvSpPr>
          <p:nvPr>
            <p:ph type="sldNum" sz="quarter" idx="12"/>
          </p:nvPr>
        </p:nvSpPr>
        <p:spPr/>
        <p:txBody>
          <a:bodyPr/>
          <a:lstStyle/>
          <a:p>
            <a:fld id="{2F73634D-29E2-473D-B08E-7A0F5E665B02}" type="slidenum">
              <a:rPr lang="en-GB" smtClean="0"/>
              <a:t>‹#›</a:t>
            </a:fld>
            <a:endParaRPr lang="en-GB"/>
          </a:p>
        </p:txBody>
      </p:sp>
    </p:spTree>
    <p:extLst>
      <p:ext uri="{BB962C8B-B14F-4D97-AF65-F5344CB8AC3E}">
        <p14:creationId xmlns:p14="http://schemas.microsoft.com/office/powerpoint/2010/main" val="66339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4A522-5CD1-4B94-BF71-6A53FD271FCF}"/>
              </a:ext>
            </a:extLst>
          </p:cNvPr>
          <p:cNvSpPr>
            <a:spLocks noGrp="1"/>
          </p:cNvSpPr>
          <p:nvPr>
            <p:ph type="dt" sz="half" idx="10"/>
          </p:nvPr>
        </p:nvSpPr>
        <p:spPr/>
        <p:txBody>
          <a:bodyPr/>
          <a:lstStyle/>
          <a:p>
            <a:fld id="{B1707D26-6A1C-4B94-B907-0F9C092D6DE8}" type="datetimeFigureOut">
              <a:rPr lang="en-GB" smtClean="0"/>
              <a:t>18/12/2020</a:t>
            </a:fld>
            <a:endParaRPr lang="en-GB"/>
          </a:p>
        </p:txBody>
      </p:sp>
      <p:sp>
        <p:nvSpPr>
          <p:cNvPr id="3" name="Footer Placeholder 2">
            <a:extLst>
              <a:ext uri="{FF2B5EF4-FFF2-40B4-BE49-F238E27FC236}">
                <a16:creationId xmlns:a16="http://schemas.microsoft.com/office/drawing/2014/main" id="{53A77262-890A-40DC-BE6B-392465E5C0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7BC022-4500-4B51-9D8B-5680EDC7FF8B}"/>
              </a:ext>
            </a:extLst>
          </p:cNvPr>
          <p:cNvSpPr>
            <a:spLocks noGrp="1"/>
          </p:cNvSpPr>
          <p:nvPr>
            <p:ph type="sldNum" sz="quarter" idx="12"/>
          </p:nvPr>
        </p:nvSpPr>
        <p:spPr/>
        <p:txBody>
          <a:bodyPr/>
          <a:lstStyle/>
          <a:p>
            <a:fld id="{2F73634D-29E2-473D-B08E-7A0F5E665B02}" type="slidenum">
              <a:rPr lang="en-GB" smtClean="0"/>
              <a:t>‹#›</a:t>
            </a:fld>
            <a:endParaRPr lang="en-GB"/>
          </a:p>
        </p:txBody>
      </p:sp>
    </p:spTree>
    <p:extLst>
      <p:ext uri="{BB962C8B-B14F-4D97-AF65-F5344CB8AC3E}">
        <p14:creationId xmlns:p14="http://schemas.microsoft.com/office/powerpoint/2010/main" val="232973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7457-FCCB-4393-8F69-E69072E607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70B70C-CAA8-4943-A804-0E7459B9DD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3F5A57-01C9-42AE-BF46-5EF197DE8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7E797-45BD-426F-91D0-F9707BEB2DB4}"/>
              </a:ext>
            </a:extLst>
          </p:cNvPr>
          <p:cNvSpPr>
            <a:spLocks noGrp="1"/>
          </p:cNvSpPr>
          <p:nvPr>
            <p:ph type="dt" sz="half" idx="10"/>
          </p:nvPr>
        </p:nvSpPr>
        <p:spPr/>
        <p:txBody>
          <a:bodyPr/>
          <a:lstStyle/>
          <a:p>
            <a:fld id="{B1707D26-6A1C-4B94-B907-0F9C092D6DE8}" type="datetimeFigureOut">
              <a:rPr lang="en-GB" smtClean="0"/>
              <a:t>18/12/2020</a:t>
            </a:fld>
            <a:endParaRPr lang="en-GB"/>
          </a:p>
        </p:txBody>
      </p:sp>
      <p:sp>
        <p:nvSpPr>
          <p:cNvPr id="6" name="Footer Placeholder 5">
            <a:extLst>
              <a:ext uri="{FF2B5EF4-FFF2-40B4-BE49-F238E27FC236}">
                <a16:creationId xmlns:a16="http://schemas.microsoft.com/office/drawing/2014/main" id="{280BAF6A-8F68-4934-BFBE-EB7FDCEFBF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23309F-122E-4468-A90A-0A4D0DDB528B}"/>
              </a:ext>
            </a:extLst>
          </p:cNvPr>
          <p:cNvSpPr>
            <a:spLocks noGrp="1"/>
          </p:cNvSpPr>
          <p:nvPr>
            <p:ph type="sldNum" sz="quarter" idx="12"/>
          </p:nvPr>
        </p:nvSpPr>
        <p:spPr/>
        <p:txBody>
          <a:bodyPr/>
          <a:lstStyle/>
          <a:p>
            <a:fld id="{2F73634D-29E2-473D-B08E-7A0F5E665B02}" type="slidenum">
              <a:rPr lang="en-GB" smtClean="0"/>
              <a:t>‹#›</a:t>
            </a:fld>
            <a:endParaRPr lang="en-GB"/>
          </a:p>
        </p:txBody>
      </p:sp>
    </p:spTree>
    <p:extLst>
      <p:ext uri="{BB962C8B-B14F-4D97-AF65-F5344CB8AC3E}">
        <p14:creationId xmlns:p14="http://schemas.microsoft.com/office/powerpoint/2010/main" val="300966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18A3-17B2-4633-8808-81FD7CCF5C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59ABC2-3A0C-4AB9-997B-843DB7225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42D5CE-08CC-4349-83AB-507152B4E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36454-99A3-4B08-B5FA-1BAC650BC6FD}"/>
              </a:ext>
            </a:extLst>
          </p:cNvPr>
          <p:cNvSpPr>
            <a:spLocks noGrp="1"/>
          </p:cNvSpPr>
          <p:nvPr>
            <p:ph type="dt" sz="half" idx="10"/>
          </p:nvPr>
        </p:nvSpPr>
        <p:spPr/>
        <p:txBody>
          <a:bodyPr/>
          <a:lstStyle/>
          <a:p>
            <a:fld id="{B1707D26-6A1C-4B94-B907-0F9C092D6DE8}" type="datetimeFigureOut">
              <a:rPr lang="en-GB" smtClean="0"/>
              <a:t>18/12/2020</a:t>
            </a:fld>
            <a:endParaRPr lang="en-GB"/>
          </a:p>
        </p:txBody>
      </p:sp>
      <p:sp>
        <p:nvSpPr>
          <p:cNvPr id="6" name="Footer Placeholder 5">
            <a:extLst>
              <a:ext uri="{FF2B5EF4-FFF2-40B4-BE49-F238E27FC236}">
                <a16:creationId xmlns:a16="http://schemas.microsoft.com/office/drawing/2014/main" id="{340EBF6E-195B-4E6D-B6F7-A87F284838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52320B-AF92-4DD4-BBAD-2D5ECE76A0B1}"/>
              </a:ext>
            </a:extLst>
          </p:cNvPr>
          <p:cNvSpPr>
            <a:spLocks noGrp="1"/>
          </p:cNvSpPr>
          <p:nvPr>
            <p:ph type="sldNum" sz="quarter" idx="12"/>
          </p:nvPr>
        </p:nvSpPr>
        <p:spPr/>
        <p:txBody>
          <a:bodyPr/>
          <a:lstStyle/>
          <a:p>
            <a:fld id="{2F73634D-29E2-473D-B08E-7A0F5E665B02}" type="slidenum">
              <a:rPr lang="en-GB" smtClean="0"/>
              <a:t>‹#›</a:t>
            </a:fld>
            <a:endParaRPr lang="en-GB"/>
          </a:p>
        </p:txBody>
      </p:sp>
    </p:spTree>
    <p:extLst>
      <p:ext uri="{BB962C8B-B14F-4D97-AF65-F5344CB8AC3E}">
        <p14:creationId xmlns:p14="http://schemas.microsoft.com/office/powerpoint/2010/main" val="3859297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84872D-52DA-4763-8F67-2FFE90C749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9B6951-377D-441E-958D-405717A461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5C2336-6F4A-4DB0-9A23-7B79F5DCD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07D26-6A1C-4B94-B907-0F9C092D6DE8}" type="datetimeFigureOut">
              <a:rPr lang="en-GB" smtClean="0"/>
              <a:t>18/12/2020</a:t>
            </a:fld>
            <a:endParaRPr lang="en-GB"/>
          </a:p>
        </p:txBody>
      </p:sp>
      <p:sp>
        <p:nvSpPr>
          <p:cNvPr id="5" name="Footer Placeholder 4">
            <a:extLst>
              <a:ext uri="{FF2B5EF4-FFF2-40B4-BE49-F238E27FC236}">
                <a16:creationId xmlns:a16="http://schemas.microsoft.com/office/drawing/2014/main" id="{CE82CDCF-168F-44DD-AE5A-9608B96A6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DAC9C2-753A-4DB9-A140-0FC59331D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3634D-29E2-473D-B08E-7A0F5E665B02}" type="slidenum">
              <a:rPr lang="en-GB" smtClean="0"/>
              <a:t>‹#›</a:t>
            </a:fld>
            <a:endParaRPr lang="en-GB"/>
          </a:p>
        </p:txBody>
      </p:sp>
    </p:spTree>
    <p:extLst>
      <p:ext uri="{BB962C8B-B14F-4D97-AF65-F5344CB8AC3E}">
        <p14:creationId xmlns:p14="http://schemas.microsoft.com/office/powerpoint/2010/main" val="171269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3EF9171-4DBA-4BB8-B5C6-BBE6D785D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386" y="2456065"/>
            <a:ext cx="3747265" cy="2510065"/>
          </a:xfrm>
          <a:prstGeom prst="rect">
            <a:avLst/>
          </a:prstGeom>
        </p:spPr>
      </p:pic>
      <p:sp>
        <p:nvSpPr>
          <p:cNvPr id="6" name="TextBox 5">
            <a:extLst>
              <a:ext uri="{FF2B5EF4-FFF2-40B4-BE49-F238E27FC236}">
                <a16:creationId xmlns:a16="http://schemas.microsoft.com/office/drawing/2014/main" id="{9D755C47-C209-476E-9D56-65093ABE3E87}"/>
              </a:ext>
            </a:extLst>
          </p:cNvPr>
          <p:cNvSpPr txBox="1"/>
          <p:nvPr/>
        </p:nvSpPr>
        <p:spPr>
          <a:xfrm>
            <a:off x="3742023" y="1598593"/>
            <a:ext cx="4707953" cy="646331"/>
          </a:xfrm>
          <a:prstGeom prst="rect">
            <a:avLst/>
          </a:prstGeom>
          <a:noFill/>
        </p:spPr>
        <p:txBody>
          <a:bodyPr wrap="square" rtlCol="0">
            <a:spAutoFit/>
          </a:bodyPr>
          <a:lstStyle/>
          <a:p>
            <a:r>
              <a:rPr lang="en-GB" sz="3600" dirty="0">
                <a:solidFill>
                  <a:schemeClr val="bg1">
                    <a:lumMod val="95000"/>
                  </a:schemeClr>
                </a:solidFill>
                <a:latin typeface="Arial Rounded MT Bold" panose="020F0704030504030204" pitchFamily="34" charset="0"/>
              </a:rPr>
              <a:t>Welcome to the new</a:t>
            </a:r>
          </a:p>
        </p:txBody>
      </p:sp>
      <p:sp>
        <p:nvSpPr>
          <p:cNvPr id="7" name="TextBox 6">
            <a:extLst>
              <a:ext uri="{FF2B5EF4-FFF2-40B4-BE49-F238E27FC236}">
                <a16:creationId xmlns:a16="http://schemas.microsoft.com/office/drawing/2014/main" id="{DB31416B-8DDD-465B-8B2B-64DB5D61287F}"/>
              </a:ext>
            </a:extLst>
          </p:cNvPr>
          <p:cNvSpPr txBox="1"/>
          <p:nvPr/>
        </p:nvSpPr>
        <p:spPr>
          <a:xfrm>
            <a:off x="6615650" y="3527886"/>
            <a:ext cx="3148835" cy="1015663"/>
          </a:xfrm>
          <a:prstGeom prst="rect">
            <a:avLst/>
          </a:prstGeom>
          <a:noFill/>
        </p:spPr>
        <p:txBody>
          <a:bodyPr wrap="square" rtlCol="0">
            <a:spAutoFit/>
          </a:bodyPr>
          <a:lstStyle/>
          <a:p>
            <a:r>
              <a:rPr lang="en-GB" sz="6000" dirty="0">
                <a:latin typeface="Arial Rounded MT Bold" panose="020F0704030504030204" pitchFamily="34" charset="0"/>
              </a:rPr>
              <a:t>Project</a:t>
            </a:r>
          </a:p>
        </p:txBody>
      </p:sp>
      <p:pic>
        <p:nvPicPr>
          <p:cNvPr id="10" name="Picture 9" descr="A picture containing drawing&#10;&#10;Description automatically generated">
            <a:extLst>
              <a:ext uri="{FF2B5EF4-FFF2-40B4-BE49-F238E27FC236}">
                <a16:creationId xmlns:a16="http://schemas.microsoft.com/office/drawing/2014/main" id="{5895D0E8-4FEE-4E1A-8E9A-93EF47A19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843" y="5500433"/>
            <a:ext cx="2873948" cy="1022850"/>
          </a:xfrm>
          <a:prstGeom prst="rect">
            <a:avLst/>
          </a:prstGeom>
        </p:spPr>
      </p:pic>
      <p:pic>
        <p:nvPicPr>
          <p:cNvPr id="12" name="Picture 11" descr="Logo, company name&#10;&#10;Description automatically generated">
            <a:extLst>
              <a:ext uri="{FF2B5EF4-FFF2-40B4-BE49-F238E27FC236}">
                <a16:creationId xmlns:a16="http://schemas.microsoft.com/office/drawing/2014/main" id="{E87DD84C-D966-4BEA-B50A-4613BCE3D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791" y="5500433"/>
            <a:ext cx="2510190" cy="1022850"/>
          </a:xfrm>
          <a:prstGeom prst="rect">
            <a:avLst/>
          </a:prstGeom>
        </p:spPr>
      </p:pic>
      <p:pic>
        <p:nvPicPr>
          <p:cNvPr id="14" name="Picture 13" descr="Text&#10;&#10;Description automatically generated">
            <a:extLst>
              <a:ext uri="{FF2B5EF4-FFF2-40B4-BE49-F238E27FC236}">
                <a16:creationId xmlns:a16="http://schemas.microsoft.com/office/drawing/2014/main" id="{2387ECF7-75B1-4C29-9AA1-D7AB50253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8981" y="5500433"/>
            <a:ext cx="3644900" cy="1046162"/>
          </a:xfrm>
          <a:prstGeom prst="rect">
            <a:avLst/>
          </a:prstGeom>
        </p:spPr>
      </p:pic>
    </p:spTree>
    <p:extLst>
      <p:ext uri="{BB962C8B-B14F-4D97-AF65-F5344CB8AC3E}">
        <p14:creationId xmlns:p14="http://schemas.microsoft.com/office/powerpoint/2010/main" val="1653209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A60C-8D9D-46B8-B0A1-59B94DB3CF9C}"/>
              </a:ext>
            </a:extLst>
          </p:cNvPr>
          <p:cNvSpPr>
            <a:spLocks noGrp="1"/>
          </p:cNvSpPr>
          <p:nvPr>
            <p:ph type="title"/>
          </p:nvPr>
        </p:nvSpPr>
        <p:spPr>
          <a:xfrm>
            <a:off x="3806156" y="406104"/>
            <a:ext cx="4675783" cy="1325563"/>
          </a:xfrm>
        </p:spPr>
        <p:txBody>
          <a:bodyPr/>
          <a:lstStyle/>
          <a:p>
            <a:pPr algn="ctr"/>
            <a:r>
              <a:rPr lang="en-GB" dirty="0">
                <a:solidFill>
                  <a:schemeClr val="bg1">
                    <a:lumMod val="95000"/>
                  </a:schemeClr>
                </a:solidFill>
                <a:latin typeface="Arial Rounded MT Bold" panose="020F0704030504030204" pitchFamily="34" charset="0"/>
              </a:rPr>
              <a:t>Happy Hands</a:t>
            </a:r>
          </a:p>
        </p:txBody>
      </p:sp>
      <p:sp>
        <p:nvSpPr>
          <p:cNvPr id="3" name="Content Placeholder 2">
            <a:extLst>
              <a:ext uri="{FF2B5EF4-FFF2-40B4-BE49-F238E27FC236}">
                <a16:creationId xmlns:a16="http://schemas.microsoft.com/office/drawing/2014/main" id="{D63D5287-7ECB-4476-B92C-A820D12ED3C7}"/>
              </a:ext>
            </a:extLst>
          </p:cNvPr>
          <p:cNvSpPr>
            <a:spLocks noGrp="1"/>
          </p:cNvSpPr>
          <p:nvPr>
            <p:ph idx="1"/>
          </p:nvPr>
        </p:nvSpPr>
        <p:spPr>
          <a:xfrm>
            <a:off x="3806156" y="1604667"/>
            <a:ext cx="4675783" cy="3880179"/>
          </a:xfrm>
          <a:ln w="76200">
            <a:solidFill>
              <a:schemeClr val="bg1">
                <a:lumMod val="95000"/>
              </a:schemeClr>
            </a:solidFill>
          </a:ln>
        </p:spPr>
        <p:txBody>
          <a:bodyPr>
            <a:normAutofit fontScale="85000" lnSpcReduction="10000"/>
          </a:bodyPr>
          <a:lstStyle/>
          <a:p>
            <a:pPr marL="0" indent="0" algn="ctr">
              <a:buNone/>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Happy Hands is a non-profit organisation that is parents led.</a:t>
            </a:r>
          </a:p>
          <a:p>
            <a:pPr marL="0" indent="0" algn="ctr">
              <a:buNone/>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Happy Hands is affiliated to the Deafness Resource Centre and the Nation Deaf Children’s Society run by parents and volunteers. </a:t>
            </a:r>
          </a:p>
          <a:p>
            <a:pPr marL="0" indent="0" algn="ctr">
              <a:buNone/>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Happy Hands runs weekly sessions which include breakfast/lunch, themed sessions, arts, crafts and various activities.  </a:t>
            </a:r>
          </a:p>
          <a:p>
            <a:pPr marL="0" indent="0" algn="ctr">
              <a:buNone/>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These sessions incorporate British Sign Language to ensure sessions are fully inclusive. </a:t>
            </a:r>
          </a:p>
          <a:p>
            <a:endParaRPr lang="en-GB" dirty="0"/>
          </a:p>
        </p:txBody>
      </p:sp>
      <p:pic>
        <p:nvPicPr>
          <p:cNvPr id="5" name="Picture 4" descr="A picture containing indoor, sitting, table, child&#10;&#10;Description automatically generated">
            <a:extLst>
              <a:ext uri="{FF2B5EF4-FFF2-40B4-BE49-F238E27FC236}">
                <a16:creationId xmlns:a16="http://schemas.microsoft.com/office/drawing/2014/main" id="{A75656DD-8D74-4B72-93BA-D0DDDCA0D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708" y="1448181"/>
            <a:ext cx="3220415" cy="41931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A young child sitting on a table&#10;&#10;Description automatically generated">
            <a:extLst>
              <a:ext uri="{FF2B5EF4-FFF2-40B4-BE49-F238E27FC236}">
                <a16:creationId xmlns:a16="http://schemas.microsoft.com/office/drawing/2014/main" id="{AA455935-2BF7-4FA7-873F-2ED09BAED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72" y="1448181"/>
            <a:ext cx="3151415" cy="41931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A close up of a logo&#10;&#10;Description automatically generated">
            <a:extLst>
              <a:ext uri="{FF2B5EF4-FFF2-40B4-BE49-F238E27FC236}">
                <a16:creationId xmlns:a16="http://schemas.microsoft.com/office/drawing/2014/main" id="{B490BDAB-828E-413E-B95A-794C010F4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190" y="5665508"/>
            <a:ext cx="1519620" cy="1017901"/>
          </a:xfrm>
          <a:prstGeom prst="rect">
            <a:avLst/>
          </a:prstGeom>
        </p:spPr>
      </p:pic>
    </p:spTree>
    <p:extLst>
      <p:ext uri="{BB962C8B-B14F-4D97-AF65-F5344CB8AC3E}">
        <p14:creationId xmlns:p14="http://schemas.microsoft.com/office/powerpoint/2010/main" val="144811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0D20-F437-4987-8D87-1FCDAD25134E}"/>
              </a:ext>
            </a:extLst>
          </p:cNvPr>
          <p:cNvSpPr>
            <a:spLocks noGrp="1"/>
          </p:cNvSpPr>
          <p:nvPr>
            <p:ph type="title"/>
          </p:nvPr>
        </p:nvSpPr>
        <p:spPr>
          <a:xfrm>
            <a:off x="6510000" y="580216"/>
            <a:ext cx="4743451" cy="1325563"/>
          </a:xfrm>
        </p:spPr>
        <p:txBody>
          <a:bodyPr>
            <a:normAutofit/>
          </a:bodyPr>
          <a:lstStyle/>
          <a:p>
            <a:pPr algn="ctr"/>
            <a:r>
              <a:rPr lang="en-GB" sz="4000" b="1" dirty="0">
                <a:solidFill>
                  <a:schemeClr val="bg1">
                    <a:lumMod val="95000"/>
                  </a:schemeClr>
                </a:solidFill>
                <a:latin typeface="Arial Rounded MT Bold" panose="020F0704030504030204" pitchFamily="34" charset="0"/>
                <a:ea typeface="Calibri" panose="020F0502020204030204" pitchFamily="34" charset="0"/>
                <a:cs typeface="Times New Roman" panose="02020603050405020304" pitchFamily="18" charset="0"/>
              </a:rPr>
              <a:t>Social sessions</a:t>
            </a:r>
            <a:endParaRPr lang="en-GB" sz="4000" dirty="0">
              <a:solidFill>
                <a:schemeClr val="bg1">
                  <a:lumMod val="95000"/>
                </a:schemeClr>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1570DE6A-EE56-4919-ADC8-26A679F96198}"/>
              </a:ext>
            </a:extLst>
          </p:cNvPr>
          <p:cNvSpPr>
            <a:spLocks noGrp="1"/>
          </p:cNvSpPr>
          <p:nvPr>
            <p:ph idx="1"/>
          </p:nvPr>
        </p:nvSpPr>
        <p:spPr>
          <a:xfrm>
            <a:off x="6510000" y="1675697"/>
            <a:ext cx="4601255" cy="3336507"/>
          </a:xfrm>
          <a:ln w="76200">
            <a:solidFill>
              <a:schemeClr val="bg1">
                <a:lumMod val="95000"/>
              </a:schemeClr>
            </a:solidFill>
          </a:ln>
        </p:spPr>
        <p:txBody>
          <a:bodyPr>
            <a:normAutofit fontScale="92500" lnSpcReduction="10000"/>
          </a:bodyPr>
          <a:lstStyle/>
          <a:p>
            <a:pPr marL="0" indent="0" algn="ctr">
              <a:buNone/>
            </a:pPr>
            <a:r>
              <a:rPr lang="en-GB" sz="2200" b="1" dirty="0">
                <a:effectLst/>
                <a:latin typeface="Arial Rounded MT Bold" panose="020F0704030504030204" pitchFamily="34" charset="0"/>
                <a:ea typeface="Calibri" panose="020F0502020204030204" pitchFamily="34" charset="0"/>
                <a:cs typeface="Times New Roman" panose="02020603050405020304" pitchFamily="18" charset="0"/>
              </a:rPr>
              <a:t> </a:t>
            </a:r>
          </a:p>
          <a:p>
            <a:pPr marL="0" indent="0" algn="ctr">
              <a:buNone/>
            </a:pPr>
            <a:r>
              <a:rPr lang="en-GB" sz="2200" b="1"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S</a:t>
            </a:r>
            <a:r>
              <a:rPr lang="en-GB" sz="22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ocial sessions can be delivered in many formats with aims to provide informal support to families we are supporting.</a:t>
            </a:r>
          </a:p>
          <a:p>
            <a:pPr marL="0" indent="0" algn="ctr">
              <a:buNone/>
            </a:pPr>
            <a:r>
              <a:rPr lang="en-GB" sz="22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These can be in the form of drop in coffee mornings, BSL social groups for people attending the BSL courses providing an opportunity to practice their BSL, as well as fun evening get togethers and fundraising activities. </a:t>
            </a:r>
          </a:p>
          <a:p>
            <a:endParaRPr lang="en-GB" dirty="0"/>
          </a:p>
        </p:txBody>
      </p:sp>
      <p:sp>
        <p:nvSpPr>
          <p:cNvPr id="11" name="TextBox 10">
            <a:extLst>
              <a:ext uri="{FF2B5EF4-FFF2-40B4-BE49-F238E27FC236}">
                <a16:creationId xmlns:a16="http://schemas.microsoft.com/office/drawing/2014/main" id="{CDF0BA8F-F2A0-4100-95BA-E60062DC079F}"/>
              </a:ext>
            </a:extLst>
          </p:cNvPr>
          <p:cNvSpPr txBox="1"/>
          <p:nvPr/>
        </p:nvSpPr>
        <p:spPr>
          <a:xfrm>
            <a:off x="1201167" y="697584"/>
            <a:ext cx="4743451" cy="646331"/>
          </a:xfrm>
          <a:prstGeom prst="rect">
            <a:avLst/>
          </a:prstGeom>
          <a:noFill/>
        </p:spPr>
        <p:txBody>
          <a:bodyPr wrap="square">
            <a:spAutoFit/>
          </a:bodyPr>
          <a:lstStyle/>
          <a:p>
            <a:r>
              <a:rPr kumimoji="0" lang="en-GB" sz="3600" b="1" i="0" u="none" strike="noStrike" kern="1200" cap="none" spc="0" normalizeH="0" baseline="0" noProof="0" dirty="0">
                <a:ln>
                  <a:noFill/>
                </a:ln>
                <a:solidFill>
                  <a:prstClr val="white">
                    <a:lumMod val="95000"/>
                  </a:prst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One to One support</a:t>
            </a:r>
            <a:endParaRPr lang="en-GB" sz="3600" dirty="0"/>
          </a:p>
        </p:txBody>
      </p:sp>
      <p:sp>
        <p:nvSpPr>
          <p:cNvPr id="13" name="TextBox 12">
            <a:extLst>
              <a:ext uri="{FF2B5EF4-FFF2-40B4-BE49-F238E27FC236}">
                <a16:creationId xmlns:a16="http://schemas.microsoft.com/office/drawing/2014/main" id="{F6AB7490-32C8-4FD8-86B4-FF65C0B5AC6E}"/>
              </a:ext>
            </a:extLst>
          </p:cNvPr>
          <p:cNvSpPr txBox="1"/>
          <p:nvPr/>
        </p:nvSpPr>
        <p:spPr>
          <a:xfrm>
            <a:off x="1272266" y="1433170"/>
            <a:ext cx="4601255" cy="3821559"/>
          </a:xfrm>
          <a:prstGeom prst="rect">
            <a:avLst/>
          </a:prstGeom>
          <a:noFill/>
          <a:ln w="76200">
            <a:solidFill>
              <a:schemeClr val="bg1">
                <a:lumMod val="95000"/>
              </a:schemeClr>
            </a:solidFill>
          </a:ln>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lumMod val="95000"/>
                  </a:prst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We provide one to one support to children, young people and families. Our support can include helping parents with EHCP and DLA/PIP forms, attending meetings as an advocate or supporting FAM, EHAT, TAF, EHCP review meetings plus much more.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lumMod val="95000"/>
                  </a:prst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We will also support parents seeking an appropriate schools and can attend meetings with school to ensure </a:t>
            </a:r>
            <a:r>
              <a:rPr lang="en-GB" sz="2000" dirty="0">
                <a:solidFill>
                  <a:prstClr val="white">
                    <a:lumMod val="95000"/>
                  </a:prstClr>
                </a:solidFill>
                <a:latin typeface="Arial Rounded MT Bold" panose="020F0704030504030204" pitchFamily="34" charset="0"/>
                <a:ea typeface="Calibri" panose="020F0502020204030204" pitchFamily="34" charset="0"/>
                <a:cs typeface="Times New Roman" panose="02020603050405020304" pitchFamily="18" charset="0"/>
              </a:rPr>
              <a:t>everything </a:t>
            </a:r>
            <a:r>
              <a:rPr kumimoji="0" lang="en-GB" sz="2000" b="0" i="0" u="none" strike="noStrike" kern="1200" cap="none" spc="0" normalizeH="0" baseline="0" noProof="0" dirty="0">
                <a:ln>
                  <a:noFill/>
                </a:ln>
                <a:solidFill>
                  <a:prstClr val="white">
                    <a:lumMod val="95000"/>
                  </a:prst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is in place for the child. </a:t>
            </a:r>
          </a:p>
        </p:txBody>
      </p:sp>
      <p:pic>
        <p:nvPicPr>
          <p:cNvPr id="4" name="Picture 3" descr="A close up of a logo&#10;&#10;Description automatically generated">
            <a:extLst>
              <a:ext uri="{FF2B5EF4-FFF2-40B4-BE49-F238E27FC236}">
                <a16:creationId xmlns:a16="http://schemas.microsoft.com/office/drawing/2014/main" id="{D56BF884-C0C4-4F92-9393-A95B4C6A0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190" y="5637444"/>
            <a:ext cx="1519620" cy="1017901"/>
          </a:xfrm>
          <a:prstGeom prst="rect">
            <a:avLst/>
          </a:prstGeom>
        </p:spPr>
      </p:pic>
    </p:spTree>
    <p:extLst>
      <p:ext uri="{BB962C8B-B14F-4D97-AF65-F5344CB8AC3E}">
        <p14:creationId xmlns:p14="http://schemas.microsoft.com/office/powerpoint/2010/main" val="77273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9364-64DE-47AC-8D42-0CBC9FF4081E}"/>
              </a:ext>
            </a:extLst>
          </p:cNvPr>
          <p:cNvSpPr>
            <a:spLocks noGrp="1"/>
          </p:cNvSpPr>
          <p:nvPr>
            <p:ph type="title"/>
          </p:nvPr>
        </p:nvSpPr>
        <p:spPr>
          <a:xfrm>
            <a:off x="4372431" y="593498"/>
            <a:ext cx="4060371" cy="1022804"/>
          </a:xfrm>
        </p:spPr>
        <p:txBody>
          <a:bodyPr>
            <a:normAutofit/>
          </a:bodyPr>
          <a:lstStyle/>
          <a:p>
            <a:r>
              <a:rPr lang="en-GB" dirty="0">
                <a:solidFill>
                  <a:schemeClr val="bg1">
                    <a:lumMod val="95000"/>
                  </a:schemeClr>
                </a:solidFill>
                <a:latin typeface="Arial Rounded MT Bold" panose="020F0704030504030204" pitchFamily="34" charset="0"/>
              </a:rPr>
              <a:t>Family Sign</a:t>
            </a:r>
          </a:p>
        </p:txBody>
      </p:sp>
      <p:sp>
        <p:nvSpPr>
          <p:cNvPr id="3" name="Content Placeholder 2">
            <a:extLst>
              <a:ext uri="{FF2B5EF4-FFF2-40B4-BE49-F238E27FC236}">
                <a16:creationId xmlns:a16="http://schemas.microsoft.com/office/drawing/2014/main" id="{1D193537-FCD1-46C8-97ED-47B2ECC5A107}"/>
              </a:ext>
            </a:extLst>
          </p:cNvPr>
          <p:cNvSpPr>
            <a:spLocks noGrp="1"/>
          </p:cNvSpPr>
          <p:nvPr>
            <p:ph idx="1"/>
          </p:nvPr>
        </p:nvSpPr>
        <p:spPr>
          <a:xfrm>
            <a:off x="529771" y="1785935"/>
            <a:ext cx="6518730" cy="3726090"/>
          </a:xfrm>
          <a:solidFill>
            <a:srgbClr val="6BB7F5"/>
          </a:solidFill>
          <a:ln w="76200">
            <a:solidFill>
              <a:schemeClr val="bg1">
                <a:lumMod val="95000"/>
              </a:schemeClr>
            </a:solidFill>
          </a:ln>
        </p:spPr>
        <p:txBody>
          <a:bodyPr>
            <a:normAutofit fontScale="77500" lnSpcReduction="20000"/>
          </a:bodyPr>
          <a:lstStyle/>
          <a:p>
            <a:pPr marL="0" indent="0" algn="ctr">
              <a:buNone/>
            </a:pPr>
            <a:endParaRPr lang="en-GB" sz="30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ctr">
              <a:buNone/>
            </a:pPr>
            <a:r>
              <a:rPr lang="en-GB" sz="30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Family sign is a six-week course consisting of weekly sessions to learn basic British Sign language. </a:t>
            </a:r>
          </a:p>
          <a:p>
            <a:pPr marL="0" indent="0" algn="ctr">
              <a:buNone/>
            </a:pPr>
            <a:r>
              <a:rPr lang="en-GB" sz="30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These sessions are offered to families and carers of Deaf children free of charge and any family members are welcome to join in. These can be face to face or pre-recorded and sent to the family members. </a:t>
            </a:r>
          </a:p>
          <a:p>
            <a:pPr marL="0" indent="0" algn="ctr">
              <a:buNone/>
            </a:pPr>
            <a:r>
              <a:rPr lang="en-GB" sz="30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These sessions are always well received and can be a lot of fun as well as very informative.</a:t>
            </a:r>
          </a:p>
          <a:p>
            <a:endParaRPr lang="en-GB" dirty="0"/>
          </a:p>
        </p:txBody>
      </p:sp>
      <p:pic>
        <p:nvPicPr>
          <p:cNvPr id="5" name="Picture 4" descr="A group of people posing for a photo&#10;&#10;Description automatically generated">
            <a:extLst>
              <a:ext uri="{FF2B5EF4-FFF2-40B4-BE49-F238E27FC236}">
                <a16:creationId xmlns:a16="http://schemas.microsoft.com/office/drawing/2014/main" id="{8A247FAD-4CF8-4D19-8D64-EC3C54F9D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3972" y="2027009"/>
            <a:ext cx="4325257" cy="3243943"/>
          </a:xfrm>
          <a:prstGeom prst="rect">
            <a:avLst/>
          </a:prstGeom>
          <a:ln w="76200">
            <a:solidFill>
              <a:schemeClr val="bg1">
                <a:lumMod val="95000"/>
              </a:schemeClr>
            </a:solidFill>
          </a:ln>
        </p:spPr>
      </p:pic>
      <p:pic>
        <p:nvPicPr>
          <p:cNvPr id="4" name="Picture 3" descr="A close up of a logo&#10;&#10;Description automatically generated">
            <a:extLst>
              <a:ext uri="{FF2B5EF4-FFF2-40B4-BE49-F238E27FC236}">
                <a16:creationId xmlns:a16="http://schemas.microsoft.com/office/drawing/2014/main" id="{B1F76780-A89B-4686-87C5-CA2D6E930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806" y="5755551"/>
            <a:ext cx="1519620" cy="1017901"/>
          </a:xfrm>
          <a:prstGeom prst="rect">
            <a:avLst/>
          </a:prstGeom>
        </p:spPr>
      </p:pic>
    </p:spTree>
    <p:extLst>
      <p:ext uri="{BB962C8B-B14F-4D97-AF65-F5344CB8AC3E}">
        <p14:creationId xmlns:p14="http://schemas.microsoft.com/office/powerpoint/2010/main" val="249668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DBE4-DAF8-471A-9CEF-B0F6C3A50D7B}"/>
              </a:ext>
            </a:extLst>
          </p:cNvPr>
          <p:cNvSpPr>
            <a:spLocks noGrp="1"/>
          </p:cNvSpPr>
          <p:nvPr>
            <p:ph type="title"/>
          </p:nvPr>
        </p:nvSpPr>
        <p:spPr>
          <a:xfrm>
            <a:off x="838200" y="846812"/>
            <a:ext cx="5257800" cy="1325563"/>
          </a:xfrm>
        </p:spPr>
        <p:txBody>
          <a:bodyPr>
            <a:normAutofit/>
          </a:bodyPr>
          <a:lstStyle/>
          <a:p>
            <a:r>
              <a:rPr lang="en-GB" sz="3200" b="1"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Deaf awareness sessions</a:t>
            </a:r>
            <a:endParaRPr lang="en-GB" sz="3200" dirty="0">
              <a:solidFill>
                <a:schemeClr val="bg1">
                  <a:lumMod val="95000"/>
                </a:schemeClr>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316976E3-76F3-4FA3-86E8-5A359166FF4B}"/>
              </a:ext>
            </a:extLst>
          </p:cNvPr>
          <p:cNvSpPr>
            <a:spLocks noGrp="1"/>
          </p:cNvSpPr>
          <p:nvPr>
            <p:ph idx="1"/>
          </p:nvPr>
        </p:nvSpPr>
        <p:spPr>
          <a:xfrm>
            <a:off x="805544" y="1838662"/>
            <a:ext cx="5544456" cy="3717018"/>
          </a:xfrm>
          <a:ln w="76200">
            <a:solidFill>
              <a:schemeClr val="bg1">
                <a:lumMod val="95000"/>
              </a:schemeClr>
            </a:solidFill>
          </a:ln>
        </p:spPr>
        <p:txBody>
          <a:bodyPr>
            <a:normAutofit fontScale="47500" lnSpcReduction="20000"/>
          </a:bodyPr>
          <a:lstStyle/>
          <a:p>
            <a:pPr marL="0" lvl="0" indent="0" algn="ctr">
              <a:lnSpc>
                <a:spcPct val="107000"/>
              </a:lnSpc>
              <a:buNone/>
            </a:pPr>
            <a:r>
              <a:rPr lang="en-GB" sz="38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Deaf awareness sessions are delivered throughout the year by staff working for the Deafness Resource Centre, these are available to anyone wanting to improve their knowledge and awareness.</a:t>
            </a:r>
          </a:p>
          <a:p>
            <a:pPr marL="0" lvl="0" indent="0" algn="ctr">
              <a:lnSpc>
                <a:spcPct val="107000"/>
              </a:lnSpc>
              <a:buNone/>
            </a:pPr>
            <a:r>
              <a:rPr lang="en-GB" sz="38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Requests to deliver sessions come from all sources including schools, supermarkets, Local Authority, and social housing providers.</a:t>
            </a:r>
          </a:p>
          <a:p>
            <a:pPr marL="0" lvl="0" indent="0" algn="ctr">
              <a:lnSpc>
                <a:spcPct val="107000"/>
              </a:lnSpc>
              <a:buNone/>
            </a:pPr>
            <a:r>
              <a:rPr lang="en-GB" sz="38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The sessions are tailored to suit the organisation and can vary from one hour to half day sessions. </a:t>
            </a:r>
          </a:p>
          <a:p>
            <a:pPr marL="0" lvl="0" indent="0" algn="ctr">
              <a:lnSpc>
                <a:spcPct val="107000"/>
              </a:lnSpc>
              <a:buNone/>
            </a:pPr>
            <a:r>
              <a:rPr lang="en-GB" sz="38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The deaf awareness sessions offer an element of basic BSL, are fun and informative. </a:t>
            </a:r>
            <a:endParaRPr lang="en-GB" dirty="0"/>
          </a:p>
        </p:txBody>
      </p:sp>
      <p:sp>
        <p:nvSpPr>
          <p:cNvPr id="5" name="TextBox 4">
            <a:extLst>
              <a:ext uri="{FF2B5EF4-FFF2-40B4-BE49-F238E27FC236}">
                <a16:creationId xmlns:a16="http://schemas.microsoft.com/office/drawing/2014/main" id="{B9394825-6F72-43BE-978A-D0C4516F9A5F}"/>
              </a:ext>
            </a:extLst>
          </p:cNvPr>
          <p:cNvSpPr txBox="1"/>
          <p:nvPr/>
        </p:nvSpPr>
        <p:spPr>
          <a:xfrm>
            <a:off x="6691991" y="2644826"/>
            <a:ext cx="5016954" cy="2431948"/>
          </a:xfrm>
          <a:prstGeom prst="rect">
            <a:avLst/>
          </a:prstGeom>
          <a:noFill/>
          <a:ln w="76200">
            <a:solidFill>
              <a:schemeClr val="bg1">
                <a:lumMod val="95000"/>
              </a:schemeClr>
            </a:solidFill>
          </a:ln>
        </p:spPr>
        <p:txBody>
          <a:bodyPr wrap="square">
            <a:spAutoFit/>
          </a:bodyPr>
          <a:lstStyle/>
          <a:p>
            <a:pPr lvl="0" algn="ctr">
              <a:lnSpc>
                <a:spcPct val="107000"/>
              </a:lnSpc>
              <a:spcAft>
                <a:spcPts val="800"/>
              </a:spcAft>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Deafness Resource Centre runs Level One and level two BSL courses these are an accredited course and generally run for around 26 weeks with 2-3 hour weekly. </a:t>
            </a:r>
          </a:p>
        </p:txBody>
      </p:sp>
      <p:sp>
        <p:nvSpPr>
          <p:cNvPr id="6" name="TextBox 5">
            <a:extLst>
              <a:ext uri="{FF2B5EF4-FFF2-40B4-BE49-F238E27FC236}">
                <a16:creationId xmlns:a16="http://schemas.microsoft.com/office/drawing/2014/main" id="{2E2500B8-35D0-4E70-9F92-A658D7F83A2E}"/>
              </a:ext>
            </a:extLst>
          </p:cNvPr>
          <p:cNvSpPr txBox="1"/>
          <p:nvPr/>
        </p:nvSpPr>
        <p:spPr>
          <a:xfrm>
            <a:off x="7706404" y="2015406"/>
            <a:ext cx="2988128" cy="584775"/>
          </a:xfrm>
          <a:prstGeom prst="rect">
            <a:avLst/>
          </a:prstGeom>
          <a:noFill/>
        </p:spPr>
        <p:txBody>
          <a:bodyPr wrap="square" rtlCol="0">
            <a:spAutoFit/>
          </a:bodyPr>
          <a:lstStyle/>
          <a:p>
            <a:pPr algn="ctr"/>
            <a:r>
              <a:rPr lang="en-GB" sz="3200" dirty="0">
                <a:solidFill>
                  <a:schemeClr val="bg1">
                    <a:lumMod val="95000"/>
                  </a:schemeClr>
                </a:solidFill>
                <a:latin typeface="Arial Rounded MT Bold" panose="020F0704030504030204" pitchFamily="34" charset="0"/>
              </a:rPr>
              <a:t>BSL</a:t>
            </a:r>
          </a:p>
        </p:txBody>
      </p:sp>
      <p:pic>
        <p:nvPicPr>
          <p:cNvPr id="9" name="Picture 8" descr="A close up of a logo&#10;&#10;Description automatically generated">
            <a:extLst>
              <a:ext uri="{FF2B5EF4-FFF2-40B4-BE49-F238E27FC236}">
                <a16:creationId xmlns:a16="http://schemas.microsoft.com/office/drawing/2014/main" id="{6AA679DC-9589-4E41-9CDF-2E51D3DDA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190" y="5786011"/>
            <a:ext cx="1519620" cy="1017901"/>
          </a:xfrm>
          <a:prstGeom prst="rect">
            <a:avLst/>
          </a:prstGeom>
        </p:spPr>
      </p:pic>
      <p:sp>
        <p:nvSpPr>
          <p:cNvPr id="10" name="TextBox 9">
            <a:extLst>
              <a:ext uri="{FF2B5EF4-FFF2-40B4-BE49-F238E27FC236}">
                <a16:creationId xmlns:a16="http://schemas.microsoft.com/office/drawing/2014/main" id="{E431E897-97E3-439C-B863-DDCD2090E06C}"/>
              </a:ext>
            </a:extLst>
          </p:cNvPr>
          <p:cNvSpPr txBox="1"/>
          <p:nvPr/>
        </p:nvSpPr>
        <p:spPr>
          <a:xfrm>
            <a:off x="665378" y="699270"/>
            <a:ext cx="10861243" cy="400110"/>
          </a:xfrm>
          <a:prstGeom prst="rect">
            <a:avLst/>
          </a:prstGeom>
          <a:noFill/>
        </p:spPr>
        <p:txBody>
          <a:bodyPr wrap="none" rtlCol="0">
            <a:spAutoFit/>
          </a:bodyPr>
          <a:lstStyle/>
          <a:p>
            <a:r>
              <a:rPr lang="en-GB" sz="2000" b="1" dirty="0">
                <a:solidFill>
                  <a:schemeClr val="bg1">
                    <a:lumMod val="95000"/>
                  </a:schemeClr>
                </a:solidFill>
                <a:latin typeface="Arial Rounded MT Bold" panose="020F0704030504030204" pitchFamily="34" charset="0"/>
              </a:rPr>
              <a:t>The Deafness Resource Centre also offers various learning and training opportunities:</a:t>
            </a:r>
          </a:p>
        </p:txBody>
      </p:sp>
    </p:spTree>
    <p:extLst>
      <p:ext uri="{BB962C8B-B14F-4D97-AF65-F5344CB8AC3E}">
        <p14:creationId xmlns:p14="http://schemas.microsoft.com/office/powerpoint/2010/main" val="101325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F5C4A-8626-4272-A37C-317BBA659067}"/>
              </a:ext>
            </a:extLst>
          </p:cNvPr>
          <p:cNvSpPr>
            <a:spLocks noGrp="1"/>
          </p:cNvSpPr>
          <p:nvPr>
            <p:ph idx="1"/>
          </p:nvPr>
        </p:nvSpPr>
        <p:spPr>
          <a:xfrm>
            <a:off x="615042" y="2294163"/>
            <a:ext cx="11206844" cy="2269672"/>
          </a:xfrm>
        </p:spPr>
        <p:txBody>
          <a:bodyPr/>
          <a:lstStyle/>
          <a:p>
            <a:pPr marL="0" indent="0">
              <a:buNone/>
            </a:pPr>
            <a:r>
              <a:rPr lang="en-GB" sz="3200" dirty="0">
                <a:solidFill>
                  <a:schemeClr val="bg1">
                    <a:lumMod val="95000"/>
                  </a:schemeClr>
                </a:solidFill>
                <a:latin typeface="Arial Rounded MT Bold" panose="020F0704030504030204" pitchFamily="34" charset="0"/>
              </a:rPr>
              <a:t>Get in touch for more information or to make a referral</a:t>
            </a:r>
          </a:p>
          <a:p>
            <a:pPr marL="0" indent="0" algn="ctr">
              <a:buNone/>
            </a:pPr>
            <a:r>
              <a:rPr lang="en-GB" sz="3200" dirty="0">
                <a:solidFill>
                  <a:schemeClr val="bg1">
                    <a:lumMod val="95000"/>
                  </a:schemeClr>
                </a:solidFill>
                <a:latin typeface="Arial Rounded MT Bold" panose="020F0704030504030204" pitchFamily="34" charset="0"/>
              </a:rPr>
              <a:t>Phone: 01744 23887</a:t>
            </a:r>
          </a:p>
          <a:p>
            <a:pPr marL="0" indent="0" algn="ctr">
              <a:buNone/>
            </a:pPr>
            <a:r>
              <a:rPr lang="en-GB" sz="3200" dirty="0">
                <a:solidFill>
                  <a:schemeClr val="bg1">
                    <a:lumMod val="95000"/>
                  </a:schemeClr>
                </a:solidFill>
                <a:latin typeface="Arial Rounded MT Bold" panose="020F0704030504030204" pitchFamily="34" charset="0"/>
              </a:rPr>
              <a:t>Email: ICAN@deafnessresourcecentre.org </a:t>
            </a:r>
          </a:p>
          <a:p>
            <a:pPr marL="0" indent="0">
              <a:buNone/>
            </a:pPr>
            <a:endParaRPr lang="en-GB" dirty="0"/>
          </a:p>
        </p:txBody>
      </p:sp>
      <p:sp>
        <p:nvSpPr>
          <p:cNvPr id="4" name="TextBox 3">
            <a:extLst>
              <a:ext uri="{FF2B5EF4-FFF2-40B4-BE49-F238E27FC236}">
                <a16:creationId xmlns:a16="http://schemas.microsoft.com/office/drawing/2014/main" id="{7E5F8090-9713-4DE0-96B8-16F6378C99AC}"/>
              </a:ext>
            </a:extLst>
          </p:cNvPr>
          <p:cNvSpPr txBox="1"/>
          <p:nvPr/>
        </p:nvSpPr>
        <p:spPr>
          <a:xfrm>
            <a:off x="615042" y="4132948"/>
            <a:ext cx="11206844" cy="430887"/>
          </a:xfrm>
          <a:prstGeom prst="rect">
            <a:avLst/>
          </a:prstGeom>
          <a:noFill/>
        </p:spPr>
        <p:txBody>
          <a:bodyPr wrap="square" rtlCol="0">
            <a:spAutoFit/>
          </a:bodyPr>
          <a:lstStyle/>
          <a:p>
            <a:r>
              <a:rPr lang="en-GB" sz="2200" dirty="0">
                <a:solidFill>
                  <a:schemeClr val="bg1">
                    <a:lumMod val="95000"/>
                  </a:schemeClr>
                </a:solidFill>
                <a:latin typeface="Arial Rounded MT Bold" panose="020F0704030504030204" pitchFamily="34" charset="0"/>
              </a:rPr>
              <a:t>Deafness Resource Centre | 32-40 Dentons Green Lane | St Helens | WA10 2BQ</a:t>
            </a:r>
          </a:p>
        </p:txBody>
      </p:sp>
      <p:pic>
        <p:nvPicPr>
          <p:cNvPr id="6" name="Picture 5" descr="A picture containing drawing&#10;&#10;Description automatically generated">
            <a:extLst>
              <a:ext uri="{FF2B5EF4-FFF2-40B4-BE49-F238E27FC236}">
                <a16:creationId xmlns:a16="http://schemas.microsoft.com/office/drawing/2014/main" id="{0D70530D-40DD-4AC4-AAC2-E9CF49190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10" y="5246433"/>
            <a:ext cx="3073400" cy="1093836"/>
          </a:xfrm>
          <a:prstGeom prst="rect">
            <a:avLst/>
          </a:prstGeom>
        </p:spPr>
      </p:pic>
      <p:pic>
        <p:nvPicPr>
          <p:cNvPr id="8" name="Picture 7" descr="Logo, company name&#10;&#10;Description automatically generated">
            <a:extLst>
              <a:ext uri="{FF2B5EF4-FFF2-40B4-BE49-F238E27FC236}">
                <a16:creationId xmlns:a16="http://schemas.microsoft.com/office/drawing/2014/main" id="{F06B9E32-DD8D-46D2-AE1C-35573D059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210" y="5246433"/>
            <a:ext cx="2751490" cy="1121175"/>
          </a:xfrm>
          <a:prstGeom prst="rect">
            <a:avLst/>
          </a:prstGeom>
        </p:spPr>
      </p:pic>
      <p:pic>
        <p:nvPicPr>
          <p:cNvPr id="10" name="Picture 9" descr="Text&#10;&#10;Description automatically generated">
            <a:extLst>
              <a:ext uri="{FF2B5EF4-FFF2-40B4-BE49-F238E27FC236}">
                <a16:creationId xmlns:a16="http://schemas.microsoft.com/office/drawing/2014/main" id="{2CF9152E-AE4C-4814-8611-92E4ACB70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700" y="5248259"/>
            <a:ext cx="3848100" cy="1104484"/>
          </a:xfrm>
          <a:prstGeom prst="rect">
            <a:avLst/>
          </a:prstGeom>
        </p:spPr>
      </p:pic>
    </p:spTree>
    <p:extLst>
      <p:ext uri="{BB962C8B-B14F-4D97-AF65-F5344CB8AC3E}">
        <p14:creationId xmlns:p14="http://schemas.microsoft.com/office/powerpoint/2010/main" val="1529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88BEDC84-C17A-4129-8BCC-2850FE0E8910}"/>
              </a:ext>
            </a:extLst>
          </p:cNvPr>
          <p:cNvSpPr/>
          <p:nvPr/>
        </p:nvSpPr>
        <p:spPr>
          <a:xfrm>
            <a:off x="7837714" y="1956861"/>
            <a:ext cx="2846615" cy="3396342"/>
          </a:xfrm>
          <a:prstGeom prst="ellipse">
            <a:avLst/>
          </a:prstGeom>
          <a:solidFill>
            <a:srgbClr val="6BB7F5"/>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59D9055-9DD6-49B2-9668-9447CAEC88A9}"/>
              </a:ext>
            </a:extLst>
          </p:cNvPr>
          <p:cNvSpPr/>
          <p:nvPr/>
        </p:nvSpPr>
        <p:spPr>
          <a:xfrm>
            <a:off x="1360711" y="1843556"/>
            <a:ext cx="2846615" cy="3396342"/>
          </a:xfrm>
          <a:prstGeom prst="ellipse">
            <a:avLst/>
          </a:prstGeom>
          <a:solidFill>
            <a:srgbClr val="6BB7F5"/>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951FBDF-D423-4966-8751-0A9801E00FFA}"/>
              </a:ext>
            </a:extLst>
          </p:cNvPr>
          <p:cNvSpPr/>
          <p:nvPr/>
        </p:nvSpPr>
        <p:spPr>
          <a:xfrm>
            <a:off x="4599213" y="1843556"/>
            <a:ext cx="2846615" cy="3396342"/>
          </a:xfrm>
          <a:prstGeom prst="ellipse">
            <a:avLst/>
          </a:prstGeom>
          <a:solidFill>
            <a:srgbClr val="6BB7F5"/>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466E087-5BB1-49C8-A84A-C1D9C4EC4FFF}"/>
              </a:ext>
            </a:extLst>
          </p:cNvPr>
          <p:cNvSpPr>
            <a:spLocks noGrp="1"/>
          </p:cNvSpPr>
          <p:nvPr>
            <p:ph type="title"/>
          </p:nvPr>
        </p:nvSpPr>
        <p:spPr>
          <a:xfrm>
            <a:off x="838200" y="517993"/>
            <a:ext cx="10515600" cy="1325563"/>
          </a:xfrm>
        </p:spPr>
        <p:txBody>
          <a:bodyPr>
            <a:normAutofit/>
          </a:bodyPr>
          <a:lstStyle/>
          <a:p>
            <a:pPr algn="ctr"/>
            <a:r>
              <a:rPr lang="en-GB" sz="6000" b="1" dirty="0">
                <a:solidFill>
                  <a:schemeClr val="bg1">
                    <a:lumMod val="95000"/>
                  </a:schemeClr>
                </a:solidFill>
                <a:latin typeface="Arial Rounded MT Bold" panose="020F0704030504030204" pitchFamily="34" charset="0"/>
              </a:rPr>
              <a:t>What we offer </a:t>
            </a:r>
          </a:p>
        </p:txBody>
      </p:sp>
      <p:sp>
        <p:nvSpPr>
          <p:cNvPr id="4" name="TextBox 3">
            <a:extLst>
              <a:ext uri="{FF2B5EF4-FFF2-40B4-BE49-F238E27FC236}">
                <a16:creationId xmlns:a16="http://schemas.microsoft.com/office/drawing/2014/main" id="{93514AEC-6209-48B4-9566-AD7F104539FE}"/>
              </a:ext>
            </a:extLst>
          </p:cNvPr>
          <p:cNvSpPr txBox="1"/>
          <p:nvPr/>
        </p:nvSpPr>
        <p:spPr>
          <a:xfrm>
            <a:off x="1417864" y="2549250"/>
            <a:ext cx="2694213" cy="2062103"/>
          </a:xfrm>
          <a:prstGeom prst="rect">
            <a:avLst/>
          </a:prstGeom>
          <a:noFill/>
        </p:spPr>
        <p:txBody>
          <a:bodyPr wrap="square" rtlCol="0">
            <a:spAutoFit/>
          </a:bodyPr>
          <a:lstStyle/>
          <a:p>
            <a:pPr algn="ctr"/>
            <a:r>
              <a:rPr lang="en-GB" sz="3200" dirty="0">
                <a:solidFill>
                  <a:schemeClr val="bg1">
                    <a:lumMod val="95000"/>
                  </a:schemeClr>
                </a:solidFill>
                <a:latin typeface="Arial Rounded MT Bold" panose="020F0704030504030204" pitchFamily="34" charset="0"/>
              </a:rPr>
              <a:t>Support for children and young people </a:t>
            </a:r>
          </a:p>
        </p:txBody>
      </p:sp>
      <p:sp>
        <p:nvSpPr>
          <p:cNvPr id="5" name="TextBox 4">
            <a:extLst>
              <a:ext uri="{FF2B5EF4-FFF2-40B4-BE49-F238E27FC236}">
                <a16:creationId xmlns:a16="http://schemas.microsoft.com/office/drawing/2014/main" id="{AE8E0CA0-F9F4-4C5C-8CD4-6C1766FBCEFF}"/>
              </a:ext>
            </a:extLst>
          </p:cNvPr>
          <p:cNvSpPr txBox="1"/>
          <p:nvPr/>
        </p:nvSpPr>
        <p:spPr>
          <a:xfrm>
            <a:off x="4599212" y="2685536"/>
            <a:ext cx="2846616" cy="1938992"/>
          </a:xfrm>
          <a:prstGeom prst="rect">
            <a:avLst/>
          </a:prstGeom>
          <a:noFill/>
        </p:spPr>
        <p:txBody>
          <a:bodyPr wrap="square" rtlCol="0">
            <a:spAutoFit/>
          </a:bodyPr>
          <a:lstStyle/>
          <a:p>
            <a:pPr algn="ctr"/>
            <a:r>
              <a:rPr lang="en-GB" sz="4000" dirty="0">
                <a:solidFill>
                  <a:schemeClr val="bg1">
                    <a:lumMod val="95000"/>
                  </a:schemeClr>
                </a:solidFill>
                <a:latin typeface="Arial Rounded MT Bold" panose="020F0704030504030204" pitchFamily="34" charset="0"/>
              </a:rPr>
              <a:t>Support for families </a:t>
            </a:r>
          </a:p>
        </p:txBody>
      </p:sp>
      <p:sp>
        <p:nvSpPr>
          <p:cNvPr id="6" name="TextBox 5">
            <a:extLst>
              <a:ext uri="{FF2B5EF4-FFF2-40B4-BE49-F238E27FC236}">
                <a16:creationId xmlns:a16="http://schemas.microsoft.com/office/drawing/2014/main" id="{3FFD60BA-5F25-40B4-B89A-68BED1358559}"/>
              </a:ext>
            </a:extLst>
          </p:cNvPr>
          <p:cNvSpPr txBox="1"/>
          <p:nvPr/>
        </p:nvSpPr>
        <p:spPr>
          <a:xfrm>
            <a:off x="7837714" y="2685536"/>
            <a:ext cx="2846616" cy="1938992"/>
          </a:xfrm>
          <a:prstGeom prst="rect">
            <a:avLst/>
          </a:prstGeom>
          <a:noFill/>
        </p:spPr>
        <p:txBody>
          <a:bodyPr wrap="square" rtlCol="0">
            <a:spAutoFit/>
          </a:bodyPr>
          <a:lstStyle/>
          <a:p>
            <a:pPr algn="ctr"/>
            <a:r>
              <a:rPr lang="en-GB" sz="4000" dirty="0">
                <a:solidFill>
                  <a:schemeClr val="bg1">
                    <a:lumMod val="95000"/>
                  </a:schemeClr>
                </a:solidFill>
                <a:latin typeface="Arial Rounded MT Bold" panose="020F0704030504030204" pitchFamily="34" charset="0"/>
              </a:rPr>
              <a:t>Training and learning</a:t>
            </a:r>
          </a:p>
        </p:txBody>
      </p:sp>
      <p:pic>
        <p:nvPicPr>
          <p:cNvPr id="3" name="Picture 2" descr="A close up of a logo&#10;&#10;Description automatically generated">
            <a:extLst>
              <a:ext uri="{FF2B5EF4-FFF2-40B4-BE49-F238E27FC236}">
                <a16:creationId xmlns:a16="http://schemas.microsoft.com/office/drawing/2014/main" id="{56869EC4-B352-448C-848E-0EF9299C6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190" y="5700791"/>
            <a:ext cx="1519620" cy="1017901"/>
          </a:xfrm>
          <a:prstGeom prst="rect">
            <a:avLst/>
          </a:prstGeom>
        </p:spPr>
      </p:pic>
    </p:spTree>
    <p:extLst>
      <p:ext uri="{BB962C8B-B14F-4D97-AF65-F5344CB8AC3E}">
        <p14:creationId xmlns:p14="http://schemas.microsoft.com/office/powerpoint/2010/main" val="315858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F2E6-30EA-4F56-8211-ED995BDE7360}"/>
              </a:ext>
            </a:extLst>
          </p:cNvPr>
          <p:cNvSpPr>
            <a:spLocks noGrp="1"/>
          </p:cNvSpPr>
          <p:nvPr>
            <p:ph type="title"/>
          </p:nvPr>
        </p:nvSpPr>
        <p:spPr>
          <a:xfrm>
            <a:off x="838200" y="583407"/>
            <a:ext cx="10515600" cy="1325563"/>
          </a:xfrm>
          <a:solidFill>
            <a:srgbClr val="6BB7F5"/>
          </a:solidFill>
        </p:spPr>
        <p:txBody>
          <a:bodyPr/>
          <a:lstStyle/>
          <a:p>
            <a:pPr algn="ctr"/>
            <a:r>
              <a:rPr lang="en-GB" b="1" dirty="0">
                <a:solidFill>
                  <a:schemeClr val="bg1">
                    <a:lumMod val="95000"/>
                  </a:schemeClr>
                </a:solidFill>
                <a:latin typeface="Arial Rounded MT Bold" panose="020F0704030504030204" pitchFamily="34" charset="0"/>
                <a:ea typeface="Calibri" panose="020F0502020204030204" pitchFamily="34" charset="0"/>
                <a:cs typeface="Times New Roman" panose="02020603050405020304" pitchFamily="18" charset="0"/>
              </a:rPr>
              <a:t>New projects </a:t>
            </a:r>
            <a:br>
              <a:rPr lang="en-GB"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br>
            <a:endParaRPr lang="en-GB" dirty="0">
              <a:solidFill>
                <a:schemeClr val="bg1">
                  <a:lumMod val="95000"/>
                </a:schemeClr>
              </a:solidFill>
            </a:endParaRPr>
          </a:p>
        </p:txBody>
      </p:sp>
      <p:sp>
        <p:nvSpPr>
          <p:cNvPr id="3" name="Content Placeholder 2">
            <a:extLst>
              <a:ext uri="{FF2B5EF4-FFF2-40B4-BE49-F238E27FC236}">
                <a16:creationId xmlns:a16="http://schemas.microsoft.com/office/drawing/2014/main" id="{A918D01D-E40A-484F-8C30-74CBD2C7AA29}"/>
              </a:ext>
            </a:extLst>
          </p:cNvPr>
          <p:cNvSpPr>
            <a:spLocks noGrp="1"/>
          </p:cNvSpPr>
          <p:nvPr>
            <p:ph idx="1"/>
          </p:nvPr>
        </p:nvSpPr>
        <p:spPr>
          <a:xfrm>
            <a:off x="838200" y="1596626"/>
            <a:ext cx="10515600" cy="4351338"/>
          </a:xfrm>
        </p:spPr>
        <p:txBody>
          <a:bodyPr/>
          <a:lstStyle/>
          <a:p>
            <a:pPr marL="0" indent="0" algn="ctr">
              <a:lnSpc>
                <a:spcPct val="107000"/>
              </a:lnSpc>
              <a:spcAft>
                <a:spcPts val="800"/>
              </a:spcAft>
              <a:buNone/>
            </a:pPr>
            <a:r>
              <a:rPr lang="en-GB" sz="23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The Deafness Resource Centre is constantly seeking new ways to engaging children, young and families.</a:t>
            </a:r>
          </a:p>
          <a:p>
            <a:pPr marL="0" indent="0" algn="ctr">
              <a:lnSpc>
                <a:spcPct val="107000"/>
              </a:lnSpc>
              <a:spcAft>
                <a:spcPts val="800"/>
              </a:spcAft>
              <a:buNone/>
            </a:pPr>
            <a:r>
              <a:rPr lang="en-GB" sz="23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Through a new lottery funded project “I CAN” can develop new projects working across Merseyside to support people of all ages who experience deafness and hearing loss. </a:t>
            </a:r>
          </a:p>
          <a:p>
            <a:pPr marL="0" indent="0" algn="ctr">
              <a:lnSpc>
                <a:spcPct val="107000"/>
              </a:lnSpc>
              <a:spcAft>
                <a:spcPts val="800"/>
              </a:spcAft>
              <a:buNone/>
            </a:pPr>
            <a:r>
              <a:rPr lang="en-GB" sz="23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The project is aimed at supporting families from the point of diagnosis and throughout their journey by providing impartial information and guidance on issues relating to a range of situations. </a:t>
            </a:r>
          </a:p>
          <a:p>
            <a:endParaRPr lang="en-GB" dirty="0"/>
          </a:p>
        </p:txBody>
      </p:sp>
      <p:pic>
        <p:nvPicPr>
          <p:cNvPr id="4" name="Picture 3" descr="A close up of a logo&#10;&#10;Description automatically generated">
            <a:extLst>
              <a:ext uri="{FF2B5EF4-FFF2-40B4-BE49-F238E27FC236}">
                <a16:creationId xmlns:a16="http://schemas.microsoft.com/office/drawing/2014/main" id="{87DE1DE9-FEE8-47D8-B51A-52E31C6E3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190" y="5675167"/>
            <a:ext cx="1519620" cy="1017901"/>
          </a:xfrm>
          <a:prstGeom prst="rect">
            <a:avLst/>
          </a:prstGeom>
        </p:spPr>
      </p:pic>
    </p:spTree>
    <p:extLst>
      <p:ext uri="{BB962C8B-B14F-4D97-AF65-F5344CB8AC3E}">
        <p14:creationId xmlns:p14="http://schemas.microsoft.com/office/powerpoint/2010/main" val="174109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F8D7-244A-4385-AC9C-61C42C842FE7}"/>
              </a:ext>
            </a:extLst>
          </p:cNvPr>
          <p:cNvSpPr>
            <a:spLocks noGrp="1"/>
          </p:cNvSpPr>
          <p:nvPr>
            <p:ph type="title"/>
          </p:nvPr>
        </p:nvSpPr>
        <p:spPr>
          <a:xfrm>
            <a:off x="1877787" y="715469"/>
            <a:ext cx="3282794" cy="1325563"/>
          </a:xfrm>
        </p:spPr>
        <p:txBody>
          <a:bodyPr/>
          <a:lstStyle/>
          <a:p>
            <a:r>
              <a:rPr lang="en-GB">
                <a:latin typeface="Arial Rounded MT Bold" panose="020F0704030504030204" pitchFamily="34" charset="0"/>
              </a:rPr>
              <a:t>What is the </a:t>
            </a:r>
            <a:endParaRPr lang="en-GB" dirty="0">
              <a:latin typeface="Arial Rounded MT Bold" panose="020F0704030504030204" pitchFamily="34" charset="0"/>
            </a:endParaRPr>
          </a:p>
        </p:txBody>
      </p:sp>
      <p:pic>
        <p:nvPicPr>
          <p:cNvPr id="5" name="Picture 4" descr="A close up of a logo&#10;&#10;Description automatically generated">
            <a:extLst>
              <a:ext uri="{FF2B5EF4-FFF2-40B4-BE49-F238E27FC236}">
                <a16:creationId xmlns:a16="http://schemas.microsoft.com/office/drawing/2014/main" id="{B3BB7924-8CF0-4B10-B0F4-0B8F39AE7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580" y="455467"/>
            <a:ext cx="2099206" cy="1406131"/>
          </a:xfrm>
          <a:prstGeom prst="rect">
            <a:avLst/>
          </a:prstGeom>
        </p:spPr>
      </p:pic>
      <p:sp>
        <p:nvSpPr>
          <p:cNvPr id="7" name="TextBox 6">
            <a:extLst>
              <a:ext uri="{FF2B5EF4-FFF2-40B4-BE49-F238E27FC236}">
                <a16:creationId xmlns:a16="http://schemas.microsoft.com/office/drawing/2014/main" id="{92BBE6CE-B0CD-42AE-A4A4-42E525755E4B}"/>
              </a:ext>
            </a:extLst>
          </p:cNvPr>
          <p:cNvSpPr txBox="1"/>
          <p:nvPr/>
        </p:nvSpPr>
        <p:spPr>
          <a:xfrm>
            <a:off x="7374085" y="993529"/>
            <a:ext cx="2537357" cy="769441"/>
          </a:xfrm>
          <a:prstGeom prst="rect">
            <a:avLst/>
          </a:prstGeom>
          <a:noFill/>
        </p:spPr>
        <p:txBody>
          <a:bodyPr wrap="square" rtlCol="0">
            <a:spAutoFit/>
          </a:bodyPr>
          <a:lstStyle/>
          <a:p>
            <a:r>
              <a:rPr lang="en-GB" sz="4400">
                <a:latin typeface="Arial Rounded MT Bold" panose="020F0704030504030204" pitchFamily="34" charset="0"/>
              </a:rPr>
              <a:t>Project?</a:t>
            </a:r>
            <a:endParaRPr lang="en-GB" sz="4400" dirty="0">
              <a:latin typeface="Arial Rounded MT Bold" panose="020F0704030504030204" pitchFamily="34" charset="0"/>
            </a:endParaRPr>
          </a:p>
        </p:txBody>
      </p:sp>
      <p:sp>
        <p:nvSpPr>
          <p:cNvPr id="8" name="TextBox 7">
            <a:extLst>
              <a:ext uri="{FF2B5EF4-FFF2-40B4-BE49-F238E27FC236}">
                <a16:creationId xmlns:a16="http://schemas.microsoft.com/office/drawing/2014/main" id="{F6BCB67E-E3ED-40D4-BEB2-395AB936CFC8}"/>
              </a:ext>
            </a:extLst>
          </p:cNvPr>
          <p:cNvSpPr txBox="1"/>
          <p:nvPr/>
        </p:nvSpPr>
        <p:spPr>
          <a:xfrm>
            <a:off x="419100" y="2093588"/>
            <a:ext cx="11610976" cy="954107"/>
          </a:xfrm>
          <a:prstGeom prst="rect">
            <a:avLst/>
          </a:prstGeom>
          <a:noFill/>
        </p:spPr>
        <p:txBody>
          <a:bodyPr wrap="square" rtlCol="0">
            <a:spAutoFit/>
          </a:bodyPr>
          <a:lstStyle/>
          <a:p>
            <a:pPr algn="ctr"/>
            <a:r>
              <a:rPr lang="en-GB" sz="2800" dirty="0">
                <a:solidFill>
                  <a:schemeClr val="bg1">
                    <a:lumMod val="95000"/>
                  </a:schemeClr>
                </a:solidFill>
                <a:latin typeface="Arial Rounded MT Bold" panose="020F0704030504030204" pitchFamily="34" charset="0"/>
              </a:rPr>
              <a:t>The I CAN Project is available to people of </a:t>
            </a:r>
          </a:p>
          <a:p>
            <a:pPr algn="ctr"/>
            <a:r>
              <a:rPr lang="en-GB" sz="2800" dirty="0">
                <a:solidFill>
                  <a:schemeClr val="bg1">
                    <a:lumMod val="95000"/>
                  </a:schemeClr>
                </a:solidFill>
                <a:latin typeface="Arial Rounded MT Bold" panose="020F0704030504030204" pitchFamily="34" charset="0"/>
              </a:rPr>
              <a:t>all ages who experience deafness</a:t>
            </a:r>
          </a:p>
        </p:txBody>
      </p:sp>
      <p:sp>
        <p:nvSpPr>
          <p:cNvPr id="9" name="TextBox 8">
            <a:extLst>
              <a:ext uri="{FF2B5EF4-FFF2-40B4-BE49-F238E27FC236}">
                <a16:creationId xmlns:a16="http://schemas.microsoft.com/office/drawing/2014/main" id="{FAF9745F-4ED4-447B-B4BC-794C062FB773}"/>
              </a:ext>
            </a:extLst>
          </p:cNvPr>
          <p:cNvSpPr txBox="1"/>
          <p:nvPr/>
        </p:nvSpPr>
        <p:spPr>
          <a:xfrm>
            <a:off x="1131997" y="3167648"/>
            <a:ext cx="10156372" cy="2246769"/>
          </a:xfrm>
          <a:prstGeom prst="rect">
            <a:avLst/>
          </a:prstGeom>
          <a:noFill/>
        </p:spPr>
        <p:txBody>
          <a:bodyPr wrap="square" rtlCol="0">
            <a:spAutoFit/>
          </a:bodyPr>
          <a:lstStyle/>
          <a:p>
            <a:r>
              <a:rPr lang="en-GB" sz="2800" dirty="0">
                <a:solidFill>
                  <a:schemeClr val="bg1">
                    <a:lumMod val="95000"/>
                  </a:schemeClr>
                </a:solidFill>
                <a:latin typeface="Arial Rounded MT Bold" panose="020F0704030504030204" pitchFamily="34" charset="0"/>
              </a:rPr>
              <a:t>Working across Merseyside, the I CAN project provides:</a:t>
            </a:r>
          </a:p>
          <a:p>
            <a:pPr marL="914400" lvl="1" indent="-457200">
              <a:buFont typeface="Arial" panose="020B0604020202020204" pitchFamily="34" charset="0"/>
              <a:buChar char="•"/>
            </a:pPr>
            <a:r>
              <a:rPr lang="en-GB" sz="2800" dirty="0">
                <a:solidFill>
                  <a:schemeClr val="bg1">
                    <a:lumMod val="95000"/>
                  </a:schemeClr>
                </a:solidFill>
                <a:latin typeface="Arial Rounded MT Bold" panose="020F0704030504030204" pitchFamily="34" charset="0"/>
              </a:rPr>
              <a:t>Fun and engaging activities to support children and young people</a:t>
            </a:r>
          </a:p>
          <a:p>
            <a:pPr marL="914400" lvl="1" indent="-457200">
              <a:buFont typeface="Arial" panose="020B0604020202020204" pitchFamily="34" charset="0"/>
              <a:buChar char="•"/>
            </a:pPr>
            <a:r>
              <a:rPr lang="en-GB" sz="2800" dirty="0">
                <a:solidFill>
                  <a:schemeClr val="bg1">
                    <a:lumMod val="95000"/>
                  </a:schemeClr>
                </a:solidFill>
                <a:latin typeface="Arial Rounded MT Bold" panose="020F0704030504030204" pitchFamily="34" charset="0"/>
              </a:rPr>
              <a:t>A range of services to support the whole family </a:t>
            </a:r>
          </a:p>
          <a:p>
            <a:pPr marL="914400" lvl="1" indent="-457200">
              <a:buFont typeface="Arial" panose="020B0604020202020204" pitchFamily="34" charset="0"/>
              <a:buChar char="•"/>
            </a:pPr>
            <a:r>
              <a:rPr lang="en-GB" sz="2800" dirty="0">
                <a:solidFill>
                  <a:schemeClr val="bg1">
                    <a:lumMod val="95000"/>
                  </a:schemeClr>
                </a:solidFill>
                <a:latin typeface="Arial Rounded MT Bold" panose="020F0704030504030204" pitchFamily="34" charset="0"/>
              </a:rPr>
              <a:t>A total communication approach</a:t>
            </a:r>
          </a:p>
        </p:txBody>
      </p:sp>
      <p:pic>
        <p:nvPicPr>
          <p:cNvPr id="3" name="Picture 2" descr="A close up of a logo&#10;&#10;Description automatically generated">
            <a:extLst>
              <a:ext uri="{FF2B5EF4-FFF2-40B4-BE49-F238E27FC236}">
                <a16:creationId xmlns:a16="http://schemas.microsoft.com/office/drawing/2014/main" id="{D3A1A818-D049-49BB-BA48-E42E3D5FF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190" y="5700567"/>
            <a:ext cx="1519620" cy="1017901"/>
          </a:xfrm>
          <a:prstGeom prst="rect">
            <a:avLst/>
          </a:prstGeom>
        </p:spPr>
      </p:pic>
    </p:spTree>
    <p:extLst>
      <p:ext uri="{BB962C8B-B14F-4D97-AF65-F5344CB8AC3E}">
        <p14:creationId xmlns:p14="http://schemas.microsoft.com/office/powerpoint/2010/main" val="331332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4E977-A320-4F9B-8E1C-6517B299502E}"/>
              </a:ext>
            </a:extLst>
          </p:cNvPr>
          <p:cNvSpPr>
            <a:spLocks noGrp="1"/>
          </p:cNvSpPr>
          <p:nvPr>
            <p:ph idx="1"/>
          </p:nvPr>
        </p:nvSpPr>
        <p:spPr>
          <a:xfrm>
            <a:off x="280305" y="666296"/>
            <a:ext cx="11911693" cy="2762704"/>
          </a:xfrm>
        </p:spPr>
        <p:txBody>
          <a:bodyPr>
            <a:normAutofit/>
          </a:bodyPr>
          <a:lstStyle/>
          <a:p>
            <a:pPr marL="0" indent="0" algn="ctr">
              <a:buNone/>
            </a:pPr>
            <a:r>
              <a:rPr lang="en-GB" sz="3600" b="1"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The Deafness Resource Centre </a:t>
            </a:r>
            <a:r>
              <a:rPr lang="en-GB" sz="36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offers a wide range of support services for children and young people which may include:</a:t>
            </a:r>
            <a:endParaRPr lang="en-GB" sz="2400" dirty="0">
              <a:solidFill>
                <a:schemeClr val="bg1">
                  <a:lumMod val="95000"/>
                </a:schemeClr>
              </a:solidFill>
            </a:endParaRPr>
          </a:p>
        </p:txBody>
      </p:sp>
      <p:sp>
        <p:nvSpPr>
          <p:cNvPr id="2" name="TextBox 1">
            <a:extLst>
              <a:ext uri="{FF2B5EF4-FFF2-40B4-BE49-F238E27FC236}">
                <a16:creationId xmlns:a16="http://schemas.microsoft.com/office/drawing/2014/main" id="{E59C1ABA-D3F4-496B-9B27-069085534BF5}"/>
              </a:ext>
            </a:extLst>
          </p:cNvPr>
          <p:cNvSpPr txBox="1"/>
          <p:nvPr/>
        </p:nvSpPr>
        <p:spPr>
          <a:xfrm>
            <a:off x="2559265" y="2514371"/>
            <a:ext cx="1926772" cy="1077218"/>
          </a:xfrm>
          <a:prstGeom prst="rect">
            <a:avLst/>
          </a:prstGeom>
          <a:noFill/>
          <a:ln w="76200">
            <a:solidFill>
              <a:schemeClr val="bg1">
                <a:lumMod val="95000"/>
              </a:schemeClr>
            </a:solidFill>
          </a:ln>
        </p:spPr>
        <p:txBody>
          <a:bodyPr wrap="square" rtlCol="0">
            <a:spAutoFit/>
          </a:bodyPr>
          <a:lstStyle/>
          <a:p>
            <a:pPr algn="ctr"/>
            <a:r>
              <a:rPr lang="en-GB" sz="3200" dirty="0">
                <a:solidFill>
                  <a:schemeClr val="bg1">
                    <a:lumMod val="95000"/>
                  </a:schemeClr>
                </a:solidFill>
                <a:latin typeface="Arial Rounded MT Bold" panose="020F0704030504030204" pitchFamily="34" charset="0"/>
              </a:rPr>
              <a:t>Youth clubs</a:t>
            </a:r>
          </a:p>
        </p:txBody>
      </p:sp>
      <p:sp>
        <p:nvSpPr>
          <p:cNvPr id="7" name="TextBox 6">
            <a:extLst>
              <a:ext uri="{FF2B5EF4-FFF2-40B4-BE49-F238E27FC236}">
                <a16:creationId xmlns:a16="http://schemas.microsoft.com/office/drawing/2014/main" id="{E4B67CE5-C9E7-4373-BC50-18070E58DD01}"/>
              </a:ext>
            </a:extLst>
          </p:cNvPr>
          <p:cNvSpPr txBox="1"/>
          <p:nvPr/>
        </p:nvSpPr>
        <p:spPr>
          <a:xfrm>
            <a:off x="7986265" y="2514371"/>
            <a:ext cx="2220686" cy="1077218"/>
          </a:xfrm>
          <a:prstGeom prst="rect">
            <a:avLst/>
          </a:prstGeom>
          <a:noFill/>
          <a:ln w="76200">
            <a:solidFill>
              <a:schemeClr val="bg1">
                <a:lumMod val="95000"/>
              </a:schemeClr>
            </a:solidFill>
          </a:ln>
        </p:spPr>
        <p:txBody>
          <a:bodyPr wrap="square" rtlCol="0">
            <a:spAutoFit/>
          </a:bodyPr>
          <a:lstStyle/>
          <a:p>
            <a:pPr algn="ctr"/>
            <a:r>
              <a:rPr lang="en-GB" sz="3200" dirty="0">
                <a:solidFill>
                  <a:schemeClr val="bg1">
                    <a:lumMod val="95000"/>
                  </a:schemeClr>
                </a:solidFill>
                <a:latin typeface="Arial Rounded MT Bold" panose="020F0704030504030204" pitchFamily="34" charset="0"/>
              </a:rPr>
              <a:t>Peer mentors</a:t>
            </a:r>
          </a:p>
        </p:txBody>
      </p:sp>
      <p:sp>
        <p:nvSpPr>
          <p:cNvPr id="8" name="TextBox 7">
            <a:extLst>
              <a:ext uri="{FF2B5EF4-FFF2-40B4-BE49-F238E27FC236}">
                <a16:creationId xmlns:a16="http://schemas.microsoft.com/office/drawing/2014/main" id="{D01CD6F2-B033-4D2C-BBF7-7A9826AECB59}"/>
              </a:ext>
            </a:extLst>
          </p:cNvPr>
          <p:cNvSpPr txBox="1"/>
          <p:nvPr/>
        </p:nvSpPr>
        <p:spPr>
          <a:xfrm>
            <a:off x="5226501" y="2514371"/>
            <a:ext cx="2019300" cy="1077218"/>
          </a:xfrm>
          <a:prstGeom prst="rect">
            <a:avLst/>
          </a:prstGeom>
          <a:noFill/>
          <a:ln w="76200">
            <a:solidFill>
              <a:schemeClr val="bg1">
                <a:lumMod val="95000"/>
              </a:schemeClr>
            </a:solidFill>
          </a:ln>
        </p:spPr>
        <p:txBody>
          <a:bodyPr wrap="square" rtlCol="0">
            <a:spAutoFit/>
          </a:bodyPr>
          <a:lstStyle/>
          <a:p>
            <a:pPr algn="ctr"/>
            <a:r>
              <a:rPr lang="en-GB" sz="3200" dirty="0">
                <a:solidFill>
                  <a:schemeClr val="bg1">
                    <a:lumMod val="95000"/>
                  </a:schemeClr>
                </a:solidFill>
                <a:latin typeface="Arial Rounded MT Bold" panose="020F0704030504030204" pitchFamily="34" charset="0"/>
              </a:rPr>
              <a:t>Role models</a:t>
            </a:r>
          </a:p>
        </p:txBody>
      </p:sp>
      <p:sp>
        <p:nvSpPr>
          <p:cNvPr id="9" name="TextBox 8">
            <a:extLst>
              <a:ext uri="{FF2B5EF4-FFF2-40B4-BE49-F238E27FC236}">
                <a16:creationId xmlns:a16="http://schemas.microsoft.com/office/drawing/2014/main" id="{EC6A1025-1E05-4489-97E1-0FCC56910C0D}"/>
              </a:ext>
            </a:extLst>
          </p:cNvPr>
          <p:cNvSpPr txBox="1"/>
          <p:nvPr/>
        </p:nvSpPr>
        <p:spPr>
          <a:xfrm>
            <a:off x="4848224" y="4089784"/>
            <a:ext cx="2775857" cy="1077218"/>
          </a:xfrm>
          <a:prstGeom prst="rect">
            <a:avLst/>
          </a:prstGeom>
          <a:noFill/>
          <a:ln w="76200">
            <a:solidFill>
              <a:schemeClr val="bg1">
                <a:lumMod val="95000"/>
              </a:schemeClr>
            </a:solidFill>
          </a:ln>
        </p:spPr>
        <p:txBody>
          <a:bodyPr wrap="square" rtlCol="0">
            <a:spAutoFit/>
          </a:bodyPr>
          <a:lstStyle/>
          <a:p>
            <a:pPr algn="ctr"/>
            <a:r>
              <a:rPr lang="en-GB" sz="3200" dirty="0">
                <a:solidFill>
                  <a:schemeClr val="bg1">
                    <a:lumMod val="95000"/>
                  </a:schemeClr>
                </a:solidFill>
                <a:latin typeface="Arial Rounded MT Bold" panose="020F0704030504030204" pitchFamily="34" charset="0"/>
              </a:rPr>
              <a:t>Work experience</a:t>
            </a:r>
          </a:p>
        </p:txBody>
      </p:sp>
      <p:sp>
        <p:nvSpPr>
          <p:cNvPr id="10" name="TextBox 9">
            <a:extLst>
              <a:ext uri="{FF2B5EF4-FFF2-40B4-BE49-F238E27FC236}">
                <a16:creationId xmlns:a16="http://schemas.microsoft.com/office/drawing/2014/main" id="{0E2D5C47-139A-41C2-8AF4-3AD58601B370}"/>
              </a:ext>
            </a:extLst>
          </p:cNvPr>
          <p:cNvSpPr txBox="1"/>
          <p:nvPr/>
        </p:nvSpPr>
        <p:spPr>
          <a:xfrm>
            <a:off x="1358670" y="4089784"/>
            <a:ext cx="2906486" cy="1077218"/>
          </a:xfrm>
          <a:prstGeom prst="rect">
            <a:avLst/>
          </a:prstGeom>
          <a:noFill/>
          <a:ln w="76200">
            <a:solidFill>
              <a:schemeClr val="bg1">
                <a:lumMod val="85000"/>
              </a:schemeClr>
            </a:solidFill>
          </a:ln>
        </p:spPr>
        <p:txBody>
          <a:bodyPr wrap="square" rtlCol="0">
            <a:spAutoFit/>
          </a:bodyPr>
          <a:lstStyle/>
          <a:p>
            <a:pPr algn="ctr"/>
            <a:r>
              <a:rPr lang="en-GB" sz="3200" dirty="0">
                <a:solidFill>
                  <a:schemeClr val="bg1">
                    <a:lumMod val="95000"/>
                  </a:schemeClr>
                </a:solidFill>
                <a:latin typeface="Arial Rounded MT Bold" panose="020F0704030504030204" pitchFamily="34" charset="0"/>
              </a:rPr>
              <a:t>Youth residentials</a:t>
            </a:r>
          </a:p>
        </p:txBody>
      </p:sp>
      <p:sp>
        <p:nvSpPr>
          <p:cNvPr id="11" name="TextBox 10">
            <a:extLst>
              <a:ext uri="{FF2B5EF4-FFF2-40B4-BE49-F238E27FC236}">
                <a16:creationId xmlns:a16="http://schemas.microsoft.com/office/drawing/2014/main" id="{715EBC08-2E01-4C02-A73F-F05A00135545}"/>
              </a:ext>
            </a:extLst>
          </p:cNvPr>
          <p:cNvSpPr txBox="1"/>
          <p:nvPr/>
        </p:nvSpPr>
        <p:spPr>
          <a:xfrm>
            <a:off x="8484734" y="4089784"/>
            <a:ext cx="2906486" cy="1077218"/>
          </a:xfrm>
          <a:prstGeom prst="rect">
            <a:avLst/>
          </a:prstGeom>
          <a:noFill/>
          <a:ln w="76200">
            <a:solidFill>
              <a:schemeClr val="bg1">
                <a:lumMod val="95000"/>
              </a:schemeClr>
            </a:solidFill>
          </a:ln>
        </p:spPr>
        <p:txBody>
          <a:bodyPr wrap="square" rtlCol="0">
            <a:spAutoFit/>
          </a:bodyPr>
          <a:lstStyle/>
          <a:p>
            <a:pPr algn="ctr"/>
            <a:r>
              <a:rPr lang="en-GB" sz="3200" dirty="0">
                <a:solidFill>
                  <a:schemeClr val="bg1">
                    <a:lumMod val="95000"/>
                  </a:schemeClr>
                </a:solidFill>
                <a:latin typeface="Arial Rounded MT Bold" panose="020F0704030504030204" pitchFamily="34" charset="0"/>
              </a:rPr>
              <a:t>Children’s play activities</a:t>
            </a:r>
          </a:p>
        </p:txBody>
      </p:sp>
      <p:pic>
        <p:nvPicPr>
          <p:cNvPr id="4" name="Picture 3" descr="A close up of a logo&#10;&#10;Description automatically generated">
            <a:extLst>
              <a:ext uri="{FF2B5EF4-FFF2-40B4-BE49-F238E27FC236}">
                <a16:creationId xmlns:a16="http://schemas.microsoft.com/office/drawing/2014/main" id="{08AEC97F-D536-4356-9495-A8B8E3C6E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190" y="5665197"/>
            <a:ext cx="1519620" cy="1017901"/>
          </a:xfrm>
          <a:prstGeom prst="rect">
            <a:avLst/>
          </a:prstGeom>
        </p:spPr>
      </p:pic>
    </p:spTree>
    <p:extLst>
      <p:ext uri="{BB962C8B-B14F-4D97-AF65-F5344CB8AC3E}">
        <p14:creationId xmlns:p14="http://schemas.microsoft.com/office/powerpoint/2010/main" val="368482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F6813-437F-4263-A70E-6CA43A11EAEE}"/>
              </a:ext>
            </a:extLst>
          </p:cNvPr>
          <p:cNvSpPr>
            <a:spLocks noGrp="1"/>
          </p:cNvSpPr>
          <p:nvPr>
            <p:ph idx="1"/>
          </p:nvPr>
        </p:nvSpPr>
        <p:spPr>
          <a:xfrm>
            <a:off x="3530833" y="2364681"/>
            <a:ext cx="4905511" cy="2927587"/>
          </a:xfrm>
          <a:ln w="76200">
            <a:solidFill>
              <a:schemeClr val="bg1">
                <a:lumMod val="95000"/>
              </a:schemeClr>
            </a:solidFill>
          </a:ln>
        </p:spPr>
        <p:txBody>
          <a:bodyPr>
            <a:normAutofit fontScale="77500" lnSpcReduction="20000"/>
          </a:bodyPr>
          <a:lstStyle/>
          <a:p>
            <a:pPr marL="0" indent="0" algn="ctr">
              <a:buNone/>
            </a:pPr>
            <a:endPar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ctr">
              <a:buNone/>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Social groups for young people from age 10 to 18 years. </a:t>
            </a:r>
          </a:p>
          <a:p>
            <a:pPr marL="0" indent="0" algn="ctr">
              <a:buNone/>
            </a:pPr>
            <a:endPar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ctr">
              <a:buNone/>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The project is led by young people allowing them to decide what activities they would like to take part in. </a:t>
            </a:r>
          </a:p>
          <a:p>
            <a:pPr marL="0" indent="0" algn="ctr">
              <a:buNone/>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Young people who take part in the project can form new friendships and increase their confidence, motivation and self-esteem. </a:t>
            </a:r>
          </a:p>
          <a:p>
            <a:pPr marL="0" indent="0">
              <a:buNone/>
            </a:pPr>
            <a:endParaRPr lang="en-GB" dirty="0"/>
          </a:p>
        </p:txBody>
      </p:sp>
      <p:sp>
        <p:nvSpPr>
          <p:cNvPr id="5" name="TextBox 4">
            <a:extLst>
              <a:ext uri="{FF2B5EF4-FFF2-40B4-BE49-F238E27FC236}">
                <a16:creationId xmlns:a16="http://schemas.microsoft.com/office/drawing/2014/main" id="{FE48134C-B15C-4A6E-B03B-7D9BE921D68A}"/>
              </a:ext>
            </a:extLst>
          </p:cNvPr>
          <p:cNvSpPr txBox="1"/>
          <p:nvPr/>
        </p:nvSpPr>
        <p:spPr>
          <a:xfrm>
            <a:off x="4520293" y="1211787"/>
            <a:ext cx="3151414" cy="707886"/>
          </a:xfrm>
          <a:prstGeom prst="rect">
            <a:avLst/>
          </a:prstGeom>
          <a:noFill/>
        </p:spPr>
        <p:txBody>
          <a:bodyPr wrap="square">
            <a:spAutoFit/>
          </a:bodyPr>
          <a:lstStyle/>
          <a:p>
            <a:r>
              <a:rPr lang="en-GB" sz="4000" dirty="0">
                <a:solidFill>
                  <a:schemeClr val="bg1">
                    <a:lumMod val="95000"/>
                  </a:schemeClr>
                </a:solidFill>
                <a:latin typeface="Arial Rounded MT Bold" panose="020F0704030504030204" pitchFamily="34" charset="0"/>
              </a:rPr>
              <a:t>Youth Clubs</a:t>
            </a:r>
          </a:p>
        </p:txBody>
      </p:sp>
      <p:pic>
        <p:nvPicPr>
          <p:cNvPr id="17" name="Picture 16" descr="A group of people in a small boat in a body of water&#10;&#10;Description automatically generated">
            <a:extLst>
              <a:ext uri="{FF2B5EF4-FFF2-40B4-BE49-F238E27FC236}">
                <a16:creationId xmlns:a16="http://schemas.microsoft.com/office/drawing/2014/main" id="{21A408FE-95D8-4AE3-8871-D4396A80D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8" y="1919673"/>
            <a:ext cx="2724371" cy="3624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icture containing person, indoor, person, young&#10;&#10;Description automatically generated">
            <a:extLst>
              <a:ext uri="{FF2B5EF4-FFF2-40B4-BE49-F238E27FC236}">
                <a16:creationId xmlns:a16="http://schemas.microsoft.com/office/drawing/2014/main" id="{AA309129-1BFF-43B4-94FA-5FE4C2B59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76770" y="2323437"/>
            <a:ext cx="3681348" cy="2761011"/>
          </a:xfrm>
          <a:prstGeom prst="rect">
            <a:avLst/>
          </a:prstGeom>
          <a:ln w="76200">
            <a:solidFill>
              <a:schemeClr val="bg1">
                <a:lumMod val="95000"/>
              </a:schemeClr>
            </a:solidFill>
          </a:ln>
        </p:spPr>
      </p:pic>
      <p:pic>
        <p:nvPicPr>
          <p:cNvPr id="2" name="Picture 1" descr="A close up of a logo&#10;&#10;Description automatically generated">
            <a:extLst>
              <a:ext uri="{FF2B5EF4-FFF2-40B4-BE49-F238E27FC236}">
                <a16:creationId xmlns:a16="http://schemas.microsoft.com/office/drawing/2014/main" id="{7C42BEF3-073B-4F1C-83C6-900D1AB42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928" y="5646213"/>
            <a:ext cx="1519620" cy="1017901"/>
          </a:xfrm>
          <a:prstGeom prst="rect">
            <a:avLst/>
          </a:prstGeom>
        </p:spPr>
      </p:pic>
    </p:spTree>
    <p:extLst>
      <p:ext uri="{BB962C8B-B14F-4D97-AF65-F5344CB8AC3E}">
        <p14:creationId xmlns:p14="http://schemas.microsoft.com/office/powerpoint/2010/main" val="57962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949E-AFAB-495A-A0C2-9DC107C181A5}"/>
              </a:ext>
            </a:extLst>
          </p:cNvPr>
          <p:cNvSpPr>
            <a:spLocks noGrp="1"/>
          </p:cNvSpPr>
          <p:nvPr>
            <p:ph type="title"/>
          </p:nvPr>
        </p:nvSpPr>
        <p:spPr>
          <a:xfrm>
            <a:off x="-171450" y="709967"/>
            <a:ext cx="6819900" cy="1127352"/>
          </a:xfrm>
        </p:spPr>
        <p:txBody>
          <a:bodyPr>
            <a:normAutofit fontScale="90000"/>
          </a:bodyPr>
          <a:lstStyle/>
          <a:p>
            <a:pPr algn="ctr"/>
            <a:r>
              <a:rPr lang="en-GB" sz="4000" dirty="0">
                <a:solidFill>
                  <a:schemeClr val="bg1">
                    <a:lumMod val="95000"/>
                  </a:schemeClr>
                </a:solidFill>
                <a:latin typeface="Arial Rounded MT Bold" panose="020F0704030504030204" pitchFamily="34" charset="0"/>
              </a:rPr>
              <a:t>Buddies, role models and peer mentoring</a:t>
            </a:r>
          </a:p>
        </p:txBody>
      </p:sp>
      <p:sp>
        <p:nvSpPr>
          <p:cNvPr id="3" name="Content Placeholder 2">
            <a:extLst>
              <a:ext uri="{FF2B5EF4-FFF2-40B4-BE49-F238E27FC236}">
                <a16:creationId xmlns:a16="http://schemas.microsoft.com/office/drawing/2014/main" id="{DB885755-0836-495F-9298-F0C26DAEAE2A}"/>
              </a:ext>
            </a:extLst>
          </p:cNvPr>
          <p:cNvSpPr>
            <a:spLocks noGrp="1"/>
          </p:cNvSpPr>
          <p:nvPr>
            <p:ph idx="1"/>
          </p:nvPr>
        </p:nvSpPr>
        <p:spPr>
          <a:xfrm>
            <a:off x="381000" y="1847338"/>
            <a:ext cx="5715000" cy="3457575"/>
          </a:xfrm>
          <a:ln w="76200">
            <a:solidFill>
              <a:schemeClr val="bg1">
                <a:lumMod val="95000"/>
              </a:schemeClr>
            </a:solidFill>
          </a:ln>
        </p:spPr>
        <p:txBody>
          <a:bodyPr>
            <a:normAutofit fontScale="92500" lnSpcReduction="20000"/>
          </a:bodyPr>
          <a:lstStyle/>
          <a:p>
            <a:pPr marL="0" indent="0" algn="ctr">
              <a:buNone/>
            </a:pPr>
            <a:endPar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ctr">
              <a:buNone/>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This project provides peer mentors and role models to children and young people accessing support through the Deafness Resource Centre.</a:t>
            </a:r>
          </a:p>
          <a:p>
            <a:pPr marL="0" indent="0" algn="ctr">
              <a:buNone/>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Young people provide support to their peers, sharing their experiences about their own journeys, discussing boundaries and achievements. Being a peer mentor provides the opportunity to develop their own skills and experiences/</a:t>
            </a:r>
            <a:endParaRPr lang="en-GB" dirty="0"/>
          </a:p>
        </p:txBody>
      </p:sp>
      <p:sp>
        <p:nvSpPr>
          <p:cNvPr id="4" name="Title 1">
            <a:extLst>
              <a:ext uri="{FF2B5EF4-FFF2-40B4-BE49-F238E27FC236}">
                <a16:creationId xmlns:a16="http://schemas.microsoft.com/office/drawing/2014/main" id="{6DC8D647-3D15-408A-A605-19766495E127}"/>
              </a:ext>
            </a:extLst>
          </p:cNvPr>
          <p:cNvSpPr txBox="1">
            <a:spLocks/>
          </p:cNvSpPr>
          <p:nvPr/>
        </p:nvSpPr>
        <p:spPr>
          <a:xfrm>
            <a:off x="5624853" y="699948"/>
            <a:ext cx="7010400" cy="1127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lumMod val="95000"/>
                  </a:schemeClr>
                </a:solidFill>
                <a:latin typeface="Arial Rounded MT Bold" panose="020F0704030504030204" pitchFamily="34" charset="0"/>
              </a:rPr>
              <a:t>Work experience</a:t>
            </a:r>
          </a:p>
        </p:txBody>
      </p:sp>
      <p:sp>
        <p:nvSpPr>
          <p:cNvPr id="6" name="TextBox 5">
            <a:extLst>
              <a:ext uri="{FF2B5EF4-FFF2-40B4-BE49-F238E27FC236}">
                <a16:creationId xmlns:a16="http://schemas.microsoft.com/office/drawing/2014/main" id="{A000FA22-31C4-4589-A8DC-930B7FAE71B5}"/>
              </a:ext>
            </a:extLst>
          </p:cNvPr>
          <p:cNvSpPr txBox="1"/>
          <p:nvPr/>
        </p:nvSpPr>
        <p:spPr>
          <a:xfrm>
            <a:off x="6299427" y="1740672"/>
            <a:ext cx="5661252" cy="3831818"/>
          </a:xfrm>
          <a:prstGeom prst="rect">
            <a:avLst/>
          </a:prstGeom>
          <a:noFill/>
          <a:ln w="76200">
            <a:solidFill>
              <a:schemeClr val="bg1">
                <a:lumMod val="95000"/>
              </a:schemeClr>
            </a:solidFill>
          </a:ln>
        </p:spPr>
        <p:txBody>
          <a:bodyPr wrap="square">
            <a:spAutoFit/>
          </a:bodyPr>
          <a:lstStyle/>
          <a:p>
            <a:pPr marL="0" indent="0" algn="ctr">
              <a:buNone/>
            </a:pPr>
            <a:r>
              <a:rPr lang="en-GB" sz="2200" dirty="0">
                <a:solidFill>
                  <a:schemeClr val="bg1">
                    <a:lumMod val="95000"/>
                  </a:schemeClr>
                </a:solidFill>
                <a:latin typeface="Arial Rounded MT Bold" panose="020F0704030504030204" pitchFamily="34" charset="0"/>
                <a:ea typeface="Calibri" panose="020F0502020204030204" pitchFamily="34" charset="0"/>
                <a:cs typeface="Times New Roman" panose="02020603050405020304" pitchFamily="18" charset="0"/>
              </a:rPr>
              <a:t>The Deafness Resource Centre</a:t>
            </a:r>
            <a:r>
              <a:rPr lang="en-GB" sz="22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offers work experience placements for young people. Roles may include administration, running groups and interacting with young people. </a:t>
            </a:r>
          </a:p>
          <a:p>
            <a:pPr marL="0" indent="0" algn="ctr">
              <a:buNone/>
            </a:pPr>
            <a:endParaRPr lang="en-GB" sz="22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ctr">
              <a:buNone/>
            </a:pPr>
            <a:r>
              <a:rPr lang="en-GB" sz="22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This gives young people an insight into a work environment and allows young people to build and develop their skills and experiences.</a:t>
            </a:r>
          </a:p>
          <a:p>
            <a:pPr marL="0" indent="0" algn="ctr">
              <a:buNone/>
            </a:pPr>
            <a:endParaRPr lang="en-GB" sz="23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5" name="Picture 4" descr="A close up of a logo&#10;&#10;Description automatically generated">
            <a:extLst>
              <a:ext uri="{FF2B5EF4-FFF2-40B4-BE49-F238E27FC236}">
                <a16:creationId xmlns:a16="http://schemas.microsoft.com/office/drawing/2014/main" id="{5005BFD4-D6A6-492D-B34C-97AEE20B3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190" y="5649101"/>
            <a:ext cx="1519620" cy="1017901"/>
          </a:xfrm>
          <a:prstGeom prst="rect">
            <a:avLst/>
          </a:prstGeom>
        </p:spPr>
      </p:pic>
    </p:spTree>
    <p:extLst>
      <p:ext uri="{BB962C8B-B14F-4D97-AF65-F5344CB8AC3E}">
        <p14:creationId xmlns:p14="http://schemas.microsoft.com/office/powerpoint/2010/main" val="200271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C02F-CF78-4726-B0C4-D3713F2146B8}"/>
              </a:ext>
            </a:extLst>
          </p:cNvPr>
          <p:cNvSpPr>
            <a:spLocks noGrp="1"/>
          </p:cNvSpPr>
          <p:nvPr>
            <p:ph type="title"/>
          </p:nvPr>
        </p:nvSpPr>
        <p:spPr>
          <a:xfrm>
            <a:off x="789212" y="820258"/>
            <a:ext cx="4925787" cy="1137104"/>
          </a:xfrm>
        </p:spPr>
        <p:txBody>
          <a:bodyPr>
            <a:normAutofit/>
          </a:bodyPr>
          <a:lstStyle/>
          <a:p>
            <a:pPr algn="ctr"/>
            <a:r>
              <a:rPr lang="en-GB" sz="4000" b="1"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Youth residentials</a:t>
            </a:r>
            <a:endParaRPr lang="en-GB" sz="4000" dirty="0">
              <a:solidFill>
                <a:schemeClr val="bg1">
                  <a:lumMod val="95000"/>
                </a:schemeClr>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F049A065-148B-4487-8920-735255488296}"/>
              </a:ext>
            </a:extLst>
          </p:cNvPr>
          <p:cNvSpPr>
            <a:spLocks noGrp="1"/>
          </p:cNvSpPr>
          <p:nvPr>
            <p:ph idx="1"/>
          </p:nvPr>
        </p:nvSpPr>
        <p:spPr>
          <a:xfrm>
            <a:off x="1083127" y="1942797"/>
            <a:ext cx="4631872" cy="3334318"/>
          </a:xfrm>
          <a:ln w="76200">
            <a:solidFill>
              <a:schemeClr val="bg1">
                <a:lumMod val="95000"/>
              </a:schemeClr>
            </a:solidFill>
          </a:ln>
        </p:spPr>
        <p:txBody>
          <a:bodyPr>
            <a:normAutofit fontScale="92500" lnSpcReduction="10000"/>
          </a:bodyPr>
          <a:lstStyle/>
          <a:p>
            <a:pPr marL="0" indent="0" algn="ctr">
              <a:buNone/>
            </a:pPr>
            <a:endParaRPr lang="en-GB"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ctr">
              <a:buNone/>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Residentials provide an annual team building activity for young people engaging in </a:t>
            </a:r>
            <a:r>
              <a:rPr lang="en-GB" sz="2400" dirty="0">
                <a:solidFill>
                  <a:schemeClr val="bg1">
                    <a:lumMod val="95000"/>
                  </a:schemeClr>
                </a:solidFill>
                <a:latin typeface="Arial Rounded MT Bold" panose="020F0704030504030204" pitchFamily="34" charset="0"/>
                <a:ea typeface="Calibri" panose="020F0502020204030204" pitchFamily="34" charset="0"/>
                <a:cs typeface="Times New Roman" panose="02020603050405020304" pitchFamily="18" charset="0"/>
              </a:rPr>
              <a:t>Deafness Resource Centre </a:t>
            </a: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services. </a:t>
            </a:r>
          </a:p>
          <a:p>
            <a:pPr marL="0" indent="0" algn="ctr">
              <a:buNone/>
            </a:pPr>
            <a:r>
              <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This activity allows young people the opportunity to face their fears, reach new goals and increase their skills and confidence.</a:t>
            </a:r>
          </a:p>
          <a:p>
            <a:endParaRPr lang="en-GB" dirty="0"/>
          </a:p>
        </p:txBody>
      </p:sp>
      <p:sp>
        <p:nvSpPr>
          <p:cNvPr id="7" name="TextBox 6">
            <a:extLst>
              <a:ext uri="{FF2B5EF4-FFF2-40B4-BE49-F238E27FC236}">
                <a16:creationId xmlns:a16="http://schemas.microsoft.com/office/drawing/2014/main" id="{B72BFDDB-08C7-44A5-AA60-4E28C48CBC7A}"/>
              </a:ext>
            </a:extLst>
          </p:cNvPr>
          <p:cNvSpPr txBox="1"/>
          <p:nvPr/>
        </p:nvSpPr>
        <p:spPr>
          <a:xfrm>
            <a:off x="6855810" y="845161"/>
            <a:ext cx="7237639" cy="584775"/>
          </a:xfrm>
          <a:prstGeom prst="rect">
            <a:avLst/>
          </a:prstGeom>
          <a:noFill/>
        </p:spPr>
        <p:txBody>
          <a:bodyPr wrap="square">
            <a:spAutoFit/>
          </a:bodyPr>
          <a:lstStyle/>
          <a:p>
            <a:r>
              <a:rPr kumimoji="0" lang="en-GB" sz="3200" b="1" i="0" u="none" strike="noStrike" kern="1200" cap="none" spc="0" normalizeH="0" baseline="0" noProof="0" dirty="0">
                <a:ln>
                  <a:noFill/>
                </a:ln>
                <a:solidFill>
                  <a:prstClr val="white">
                    <a:lumMod val="95000"/>
                  </a:prstClr>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Children’s play activities</a:t>
            </a:r>
            <a:endParaRPr lang="en-GB" sz="3200" dirty="0"/>
          </a:p>
        </p:txBody>
      </p:sp>
      <p:sp>
        <p:nvSpPr>
          <p:cNvPr id="9" name="TextBox 8">
            <a:extLst>
              <a:ext uri="{FF2B5EF4-FFF2-40B4-BE49-F238E27FC236}">
                <a16:creationId xmlns:a16="http://schemas.microsoft.com/office/drawing/2014/main" id="{03A6AD9A-91B0-40C3-B1F9-02357E1F3881}"/>
              </a:ext>
            </a:extLst>
          </p:cNvPr>
          <p:cNvSpPr txBox="1"/>
          <p:nvPr/>
        </p:nvSpPr>
        <p:spPr>
          <a:xfrm>
            <a:off x="7135588" y="1644652"/>
            <a:ext cx="4495799" cy="4555093"/>
          </a:xfrm>
          <a:prstGeom prst="rect">
            <a:avLst/>
          </a:prstGeom>
          <a:noFill/>
          <a:ln w="76200">
            <a:solidFill>
              <a:schemeClr val="bg1">
                <a:lumMod val="95000"/>
              </a:schemeClr>
            </a:solidFill>
          </a:ln>
        </p:spPr>
        <p:txBody>
          <a:bodyPr wrap="square">
            <a:spAutoFit/>
          </a:bodyPr>
          <a:lstStyle/>
          <a:p>
            <a:pPr marL="0" indent="0">
              <a:buNone/>
            </a:pPr>
            <a:endPar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ctr">
              <a:buNone/>
            </a:pPr>
            <a:r>
              <a:rPr lang="en-GB" sz="22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Our children’s activities are varied and can include role play, games, arts and crafts and activities that improve and develop physical and emotional wellbeing. All activities </a:t>
            </a:r>
            <a:r>
              <a:rPr lang="en-GB" sz="2200" dirty="0">
                <a:solidFill>
                  <a:schemeClr val="bg1">
                    <a:lumMod val="95000"/>
                  </a:schemeClr>
                </a:solidFill>
                <a:latin typeface="Arial Rounded MT Bold" panose="020F0704030504030204" pitchFamily="34" charset="0"/>
                <a:ea typeface="Calibri" panose="020F0502020204030204" pitchFamily="34" charset="0"/>
                <a:cs typeface="Times New Roman" panose="02020603050405020304" pitchFamily="18" charset="0"/>
              </a:rPr>
              <a:t>offer a </a:t>
            </a:r>
            <a:r>
              <a:rPr lang="en-GB" sz="22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total communication approach.</a:t>
            </a:r>
          </a:p>
          <a:p>
            <a:pPr marL="0" indent="0" algn="ctr">
              <a:buNone/>
            </a:pPr>
            <a:endParaRPr lang="en-GB" sz="2200" dirty="0">
              <a:solidFill>
                <a:schemeClr val="bg1">
                  <a:lumMod val="95000"/>
                </a:schemeClr>
              </a:solidFill>
              <a:latin typeface="Arial Rounded MT Bold" panose="020F0704030504030204" pitchFamily="34" charset="0"/>
              <a:ea typeface="Calibri" panose="020F0502020204030204" pitchFamily="34" charset="0"/>
              <a:cs typeface="Times New Roman" panose="02020603050405020304" pitchFamily="18" charset="0"/>
            </a:endParaRPr>
          </a:p>
          <a:p>
            <a:pPr marL="0" indent="0" algn="ctr">
              <a:buNone/>
            </a:pPr>
            <a:r>
              <a:rPr lang="en-GB" sz="22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These sessions are family orientated, inclusive of all family members</a:t>
            </a:r>
            <a:r>
              <a:rPr lang="en-GB" sz="2200" dirty="0">
                <a:solidFill>
                  <a:schemeClr val="bg1">
                    <a:lumMod val="95000"/>
                  </a:schemeClr>
                </a:solidFill>
                <a:latin typeface="Arial Rounded MT Bold" panose="020F0704030504030204" pitchFamily="34" charset="0"/>
                <a:ea typeface="Calibri" panose="020F0502020204030204" pitchFamily="34" charset="0"/>
                <a:cs typeface="Times New Roman" panose="02020603050405020304" pitchFamily="18" charset="0"/>
              </a:rPr>
              <a:t>.</a:t>
            </a:r>
          </a:p>
          <a:p>
            <a:pPr marL="0" indent="0">
              <a:buNone/>
            </a:pPr>
            <a:endParaRPr lang="en-GB" sz="24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4" name="Picture 3" descr="A close up of a logo&#10;&#10;Description automatically generated">
            <a:extLst>
              <a:ext uri="{FF2B5EF4-FFF2-40B4-BE49-F238E27FC236}">
                <a16:creationId xmlns:a16="http://schemas.microsoft.com/office/drawing/2014/main" id="{FF4C96A8-9140-4210-A509-BD34E71FB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190" y="5706546"/>
            <a:ext cx="1519620" cy="1017901"/>
          </a:xfrm>
          <a:prstGeom prst="rect">
            <a:avLst/>
          </a:prstGeom>
        </p:spPr>
      </p:pic>
    </p:spTree>
    <p:extLst>
      <p:ext uri="{BB962C8B-B14F-4D97-AF65-F5344CB8AC3E}">
        <p14:creationId xmlns:p14="http://schemas.microsoft.com/office/powerpoint/2010/main" val="154853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BB7F5"/>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BB9FD81-4957-4E75-81DD-8C3C37B17D3E}"/>
              </a:ext>
            </a:extLst>
          </p:cNvPr>
          <p:cNvPicPr>
            <a:picLocks noChangeAspect="1"/>
          </p:cNvPicPr>
          <p:nvPr/>
        </p:nvPicPr>
        <p:blipFill>
          <a:blip r:embed="rId2"/>
          <a:stretch>
            <a:fillRect/>
          </a:stretch>
        </p:blipFill>
        <p:spPr>
          <a:xfrm>
            <a:off x="6392973" y="2719908"/>
            <a:ext cx="2202406" cy="2418827"/>
          </a:xfrm>
          <a:prstGeom prst="rect">
            <a:avLst/>
          </a:prstGeom>
        </p:spPr>
      </p:pic>
      <p:pic>
        <p:nvPicPr>
          <p:cNvPr id="10" name="Picture 9">
            <a:extLst>
              <a:ext uri="{FF2B5EF4-FFF2-40B4-BE49-F238E27FC236}">
                <a16:creationId xmlns:a16="http://schemas.microsoft.com/office/drawing/2014/main" id="{CD4CEEA7-F7EF-4CA1-8BA4-738938705DB5}"/>
              </a:ext>
            </a:extLst>
          </p:cNvPr>
          <p:cNvPicPr>
            <a:picLocks noChangeAspect="1"/>
          </p:cNvPicPr>
          <p:nvPr/>
        </p:nvPicPr>
        <p:blipFill>
          <a:blip r:embed="rId2"/>
          <a:stretch>
            <a:fillRect/>
          </a:stretch>
        </p:blipFill>
        <p:spPr>
          <a:xfrm>
            <a:off x="3853734" y="2658713"/>
            <a:ext cx="2289494" cy="2514473"/>
          </a:xfrm>
          <a:prstGeom prst="rect">
            <a:avLst/>
          </a:prstGeom>
        </p:spPr>
      </p:pic>
      <p:sp>
        <p:nvSpPr>
          <p:cNvPr id="8" name="Oval 7">
            <a:extLst>
              <a:ext uri="{FF2B5EF4-FFF2-40B4-BE49-F238E27FC236}">
                <a16:creationId xmlns:a16="http://schemas.microsoft.com/office/drawing/2014/main" id="{E7ABF7C9-B596-49DF-A247-90ABA9C5A9AE}"/>
              </a:ext>
            </a:extLst>
          </p:cNvPr>
          <p:cNvSpPr/>
          <p:nvPr/>
        </p:nvSpPr>
        <p:spPr>
          <a:xfrm>
            <a:off x="1269419" y="2719908"/>
            <a:ext cx="2277632" cy="2507650"/>
          </a:xfrm>
          <a:prstGeom prst="ellipse">
            <a:avLst/>
          </a:prstGeom>
          <a:solidFill>
            <a:srgbClr val="6BB7F5"/>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F339A71-1388-47B7-8338-4C6A2A1A7610}"/>
              </a:ext>
            </a:extLst>
          </p:cNvPr>
          <p:cNvSpPr>
            <a:spLocks noGrp="1"/>
          </p:cNvSpPr>
          <p:nvPr>
            <p:ph idx="1"/>
          </p:nvPr>
        </p:nvSpPr>
        <p:spPr>
          <a:xfrm>
            <a:off x="1077685" y="1275405"/>
            <a:ext cx="10036629" cy="1195161"/>
          </a:xfrm>
        </p:spPr>
        <p:txBody>
          <a:bodyPr/>
          <a:lstStyle/>
          <a:p>
            <a:pPr marL="0" indent="0" algn="ctr">
              <a:buNone/>
            </a:pPr>
            <a:r>
              <a:rPr lang="en-GB" sz="3600" b="1"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The Deafness Resource Centre </a:t>
            </a:r>
            <a:r>
              <a:rPr lang="en-GB" sz="3600"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offers a wide range of support services for families:</a:t>
            </a:r>
            <a:endParaRPr lang="en-GB" sz="3600" dirty="0">
              <a:solidFill>
                <a:schemeClr val="bg1">
                  <a:lumMod val="95000"/>
                </a:schemeClr>
              </a:solidFill>
            </a:endParaRPr>
          </a:p>
          <a:p>
            <a:endParaRPr lang="en-GB" dirty="0"/>
          </a:p>
        </p:txBody>
      </p:sp>
      <p:sp>
        <p:nvSpPr>
          <p:cNvPr id="4" name="TextBox 3">
            <a:extLst>
              <a:ext uri="{FF2B5EF4-FFF2-40B4-BE49-F238E27FC236}">
                <a16:creationId xmlns:a16="http://schemas.microsoft.com/office/drawing/2014/main" id="{430B1AD6-CE8C-476B-86BC-11C213B9DF6D}"/>
              </a:ext>
            </a:extLst>
          </p:cNvPr>
          <p:cNvSpPr txBox="1"/>
          <p:nvPr/>
        </p:nvSpPr>
        <p:spPr>
          <a:xfrm>
            <a:off x="1585999" y="3416018"/>
            <a:ext cx="1894115" cy="1200329"/>
          </a:xfrm>
          <a:prstGeom prst="rect">
            <a:avLst/>
          </a:prstGeom>
          <a:noFill/>
        </p:spPr>
        <p:txBody>
          <a:bodyPr wrap="square" rtlCol="0">
            <a:spAutoFit/>
          </a:bodyPr>
          <a:lstStyle/>
          <a:p>
            <a:r>
              <a:rPr lang="en-GB" sz="3600" dirty="0">
                <a:solidFill>
                  <a:schemeClr val="bg1">
                    <a:lumMod val="95000"/>
                  </a:schemeClr>
                </a:solidFill>
                <a:latin typeface="Arial Rounded MT Bold" panose="020F0704030504030204" pitchFamily="34" charset="0"/>
              </a:rPr>
              <a:t>Happy Hands</a:t>
            </a:r>
          </a:p>
        </p:txBody>
      </p:sp>
      <p:sp>
        <p:nvSpPr>
          <p:cNvPr id="5" name="TextBox 4">
            <a:extLst>
              <a:ext uri="{FF2B5EF4-FFF2-40B4-BE49-F238E27FC236}">
                <a16:creationId xmlns:a16="http://schemas.microsoft.com/office/drawing/2014/main" id="{62BC9037-B502-4C3B-92AD-36676C36D37E}"/>
              </a:ext>
            </a:extLst>
          </p:cNvPr>
          <p:cNvSpPr txBox="1"/>
          <p:nvPr/>
        </p:nvSpPr>
        <p:spPr>
          <a:xfrm>
            <a:off x="3831962" y="3373569"/>
            <a:ext cx="2289494" cy="1200329"/>
          </a:xfrm>
          <a:prstGeom prst="rect">
            <a:avLst/>
          </a:prstGeom>
          <a:noFill/>
        </p:spPr>
        <p:txBody>
          <a:bodyPr wrap="square" rtlCol="0">
            <a:spAutoFit/>
          </a:bodyPr>
          <a:lstStyle/>
          <a:p>
            <a:pPr algn="ctr"/>
            <a:r>
              <a:rPr lang="en-GB" sz="3500" dirty="0">
                <a:solidFill>
                  <a:schemeClr val="bg1">
                    <a:lumMod val="95000"/>
                  </a:schemeClr>
                </a:solidFill>
                <a:latin typeface="Arial Rounded MT Bold" panose="020F0704030504030204" pitchFamily="34" charset="0"/>
              </a:rPr>
              <a:t>Social sessions</a:t>
            </a:r>
          </a:p>
        </p:txBody>
      </p:sp>
      <p:sp>
        <p:nvSpPr>
          <p:cNvPr id="6" name="TextBox 5">
            <a:extLst>
              <a:ext uri="{FF2B5EF4-FFF2-40B4-BE49-F238E27FC236}">
                <a16:creationId xmlns:a16="http://schemas.microsoft.com/office/drawing/2014/main" id="{510987A6-972A-46F3-9460-0EE2497DE97C}"/>
              </a:ext>
            </a:extLst>
          </p:cNvPr>
          <p:cNvSpPr txBox="1"/>
          <p:nvPr/>
        </p:nvSpPr>
        <p:spPr>
          <a:xfrm>
            <a:off x="6349428" y="3142736"/>
            <a:ext cx="2289495" cy="1661993"/>
          </a:xfrm>
          <a:prstGeom prst="rect">
            <a:avLst/>
          </a:prstGeom>
          <a:noFill/>
        </p:spPr>
        <p:txBody>
          <a:bodyPr wrap="square" rtlCol="0">
            <a:spAutoFit/>
          </a:bodyPr>
          <a:lstStyle/>
          <a:p>
            <a:pPr algn="ctr"/>
            <a:r>
              <a:rPr lang="en-GB" sz="3300" dirty="0">
                <a:solidFill>
                  <a:schemeClr val="bg1">
                    <a:lumMod val="95000"/>
                  </a:schemeClr>
                </a:solidFill>
                <a:latin typeface="Arial Rounded MT Bold" panose="020F0704030504030204" pitchFamily="34" charset="0"/>
              </a:rPr>
              <a:t>One on One support</a:t>
            </a:r>
          </a:p>
        </p:txBody>
      </p:sp>
      <p:pic>
        <p:nvPicPr>
          <p:cNvPr id="7" name="Picture 6">
            <a:extLst>
              <a:ext uri="{FF2B5EF4-FFF2-40B4-BE49-F238E27FC236}">
                <a16:creationId xmlns:a16="http://schemas.microsoft.com/office/drawing/2014/main" id="{2242EE7D-46FA-4F1B-92B2-B5AEDA3C64BA}"/>
              </a:ext>
            </a:extLst>
          </p:cNvPr>
          <p:cNvPicPr>
            <a:picLocks noChangeAspect="1"/>
          </p:cNvPicPr>
          <p:nvPr/>
        </p:nvPicPr>
        <p:blipFill>
          <a:blip r:embed="rId2"/>
          <a:stretch>
            <a:fillRect/>
          </a:stretch>
        </p:blipFill>
        <p:spPr>
          <a:xfrm>
            <a:off x="8870291" y="2770631"/>
            <a:ext cx="2202406" cy="2418827"/>
          </a:xfrm>
          <a:prstGeom prst="rect">
            <a:avLst/>
          </a:prstGeom>
        </p:spPr>
      </p:pic>
      <p:sp>
        <p:nvSpPr>
          <p:cNvPr id="14" name="TextBox 13">
            <a:extLst>
              <a:ext uri="{FF2B5EF4-FFF2-40B4-BE49-F238E27FC236}">
                <a16:creationId xmlns:a16="http://schemas.microsoft.com/office/drawing/2014/main" id="{C21BADD3-96AF-40C3-A074-327F3143331F}"/>
              </a:ext>
            </a:extLst>
          </p:cNvPr>
          <p:cNvSpPr txBox="1"/>
          <p:nvPr/>
        </p:nvSpPr>
        <p:spPr>
          <a:xfrm>
            <a:off x="8870291" y="3152005"/>
            <a:ext cx="2202406" cy="1569660"/>
          </a:xfrm>
          <a:prstGeom prst="rect">
            <a:avLst/>
          </a:prstGeom>
          <a:noFill/>
        </p:spPr>
        <p:txBody>
          <a:bodyPr wrap="square" rtlCol="0">
            <a:spAutoFit/>
          </a:bodyPr>
          <a:lstStyle/>
          <a:p>
            <a:pPr algn="ctr"/>
            <a:r>
              <a:rPr lang="en-GB" sz="3200" b="1" dirty="0">
                <a:solidFill>
                  <a:schemeClr val="bg1">
                    <a:lumMod val="9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Family sign sessions</a:t>
            </a:r>
            <a:endParaRPr lang="en-GB" sz="3200" dirty="0">
              <a:solidFill>
                <a:schemeClr val="bg1">
                  <a:lumMod val="95000"/>
                </a:schemeClr>
              </a:solidFill>
              <a:latin typeface="Arial Rounded MT Bold" panose="020F0704030504030204" pitchFamily="34" charset="0"/>
            </a:endParaRPr>
          </a:p>
        </p:txBody>
      </p:sp>
      <p:pic>
        <p:nvPicPr>
          <p:cNvPr id="18" name="Picture 17" descr="A close up of a logo&#10;&#10;Description automatically generated">
            <a:extLst>
              <a:ext uri="{FF2B5EF4-FFF2-40B4-BE49-F238E27FC236}">
                <a16:creationId xmlns:a16="http://schemas.microsoft.com/office/drawing/2014/main" id="{49014B0F-F27B-4293-81AF-B3AB963AE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189" y="5596014"/>
            <a:ext cx="1519620" cy="1017901"/>
          </a:xfrm>
          <a:prstGeom prst="rect">
            <a:avLst/>
          </a:prstGeom>
        </p:spPr>
      </p:pic>
    </p:spTree>
    <p:extLst>
      <p:ext uri="{BB962C8B-B14F-4D97-AF65-F5344CB8AC3E}">
        <p14:creationId xmlns:p14="http://schemas.microsoft.com/office/powerpoint/2010/main" val="3025369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419</TotalTime>
  <Words>930</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Rounded MT Bold</vt:lpstr>
      <vt:lpstr>Calibri</vt:lpstr>
      <vt:lpstr>Calibri Light</vt:lpstr>
      <vt:lpstr>Office Theme</vt:lpstr>
      <vt:lpstr>PowerPoint Presentation</vt:lpstr>
      <vt:lpstr>What we offer </vt:lpstr>
      <vt:lpstr>New projects  </vt:lpstr>
      <vt:lpstr>What is the </vt:lpstr>
      <vt:lpstr>PowerPoint Presentation</vt:lpstr>
      <vt:lpstr>PowerPoint Presentation</vt:lpstr>
      <vt:lpstr>Buddies, role models and peer mentoring</vt:lpstr>
      <vt:lpstr>Youth residentials</vt:lpstr>
      <vt:lpstr>PowerPoint Presentation</vt:lpstr>
      <vt:lpstr>Happy Hands</vt:lpstr>
      <vt:lpstr>Social sessions</vt:lpstr>
      <vt:lpstr>Family Sign</vt:lpstr>
      <vt:lpstr>Deaf awareness 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Lofthouse</dc:creator>
  <cp:lastModifiedBy>Waite, Joyce</cp:lastModifiedBy>
  <cp:revision>44</cp:revision>
  <cp:lastPrinted>2020-12-07T16:20:14Z</cp:lastPrinted>
  <dcterms:created xsi:type="dcterms:W3CDTF">2020-10-20T15:07:48Z</dcterms:created>
  <dcterms:modified xsi:type="dcterms:W3CDTF">2020-12-18T14:51:07Z</dcterms:modified>
</cp:coreProperties>
</file>